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 id="262" r:id="rId8"/>
    <p:sldId id="265" r:id="rId9"/>
    <p:sldId id="264" r:id="rId10"/>
    <p:sldId id="266" r:id="rId11"/>
    <p:sldId id="263"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78"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528E3-6B60-423A-A262-B7FAB7E9F92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EA74453-FA91-404E-9DB2-5AF7A4818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8CEE70F-75C5-4B8C-9D81-C55B97B6F53E}"/>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5" name="Espace réservé du pied de page 4">
            <a:extLst>
              <a:ext uri="{FF2B5EF4-FFF2-40B4-BE49-F238E27FC236}">
                <a16:creationId xmlns:a16="http://schemas.microsoft.com/office/drawing/2014/main" id="{E4A2919C-D7E6-4EF5-8A53-0389D867A0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B70773-0C90-4D7E-B367-CD0C96019692}"/>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2530091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14BF8-03BF-4327-AF16-ADF39C80730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5950CB9-AB44-4469-8FAF-9C7E0451F31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3B1E80-D5F9-4702-8C81-03C598232651}"/>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5" name="Espace réservé du pied de page 4">
            <a:extLst>
              <a:ext uri="{FF2B5EF4-FFF2-40B4-BE49-F238E27FC236}">
                <a16:creationId xmlns:a16="http://schemas.microsoft.com/office/drawing/2014/main" id="{2636493A-556C-4841-AC24-F651FC7B5E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8BA7ED-5749-4CE8-9EBD-BB8C0C4F4A4D}"/>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129042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15617-75AD-4273-A507-D5313FFFAA8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E273B4C-EF2A-4C25-83F6-1A7724987C9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4889C7-11EB-4265-AED6-00212CBA5945}"/>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5" name="Espace réservé du pied de page 4">
            <a:extLst>
              <a:ext uri="{FF2B5EF4-FFF2-40B4-BE49-F238E27FC236}">
                <a16:creationId xmlns:a16="http://schemas.microsoft.com/office/drawing/2014/main" id="{DADEBDAF-98DB-4A86-B9AB-B41C531595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D1CBBC-F055-40A5-9038-306E5A76393D}"/>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3259346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870CD8-9EB3-4021-B2B6-8814F8F020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C6BEDFA-AA6A-44A1-814B-129A30F8B42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023475-082B-4A45-B54D-818D46E93031}"/>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5" name="Espace réservé du pied de page 4">
            <a:extLst>
              <a:ext uri="{FF2B5EF4-FFF2-40B4-BE49-F238E27FC236}">
                <a16:creationId xmlns:a16="http://schemas.microsoft.com/office/drawing/2014/main" id="{22DE29AE-23EE-42D7-ACAC-C139617DC9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AEB1F3-4D56-4051-B6BF-326DC8270BF4}"/>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125343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34E783-6838-4AA4-98B1-1C6E0AAD94C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EE63F34-0FAB-4DD7-8094-6CE02C963C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90346E3-6771-407E-8C22-E671A864448D}"/>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5" name="Espace réservé du pied de page 4">
            <a:extLst>
              <a:ext uri="{FF2B5EF4-FFF2-40B4-BE49-F238E27FC236}">
                <a16:creationId xmlns:a16="http://schemas.microsoft.com/office/drawing/2014/main" id="{EDF270EA-7FFB-4255-9430-5BAB5FCFF5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0D342E-6859-4B18-85A6-DC5563951B6F}"/>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363481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969218-4A6D-406C-8B26-D71BB1D178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84D4664-06D8-4ED1-B2B4-5CF545FA1C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77ECDD2-D6EC-490D-A45A-8D77F1C69B1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27D0798-0021-462E-AF91-B62F6A91C810}"/>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6" name="Espace réservé du pied de page 5">
            <a:extLst>
              <a:ext uri="{FF2B5EF4-FFF2-40B4-BE49-F238E27FC236}">
                <a16:creationId xmlns:a16="http://schemas.microsoft.com/office/drawing/2014/main" id="{EC27505C-57DA-4687-B6C0-3C205A48A6A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849228-9810-402C-938B-A46E31D7AF49}"/>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2540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225E65-2B8B-48F2-9CA1-42C5D078E28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D3C3550-4170-4070-9A26-36C1065470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91537E4-55A5-461D-8A86-0C1458685C9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5EED51D-7233-4473-A177-75834F0D4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E634419-070B-4986-B237-21DFC60799E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9B78728-95F0-4AA7-8852-98FB1E7AB790}"/>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8" name="Espace réservé du pied de page 7">
            <a:extLst>
              <a:ext uri="{FF2B5EF4-FFF2-40B4-BE49-F238E27FC236}">
                <a16:creationId xmlns:a16="http://schemas.microsoft.com/office/drawing/2014/main" id="{31C42E39-2842-4DF7-B813-CB2FAFB8C64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2AC5169-4627-409D-A543-12FC10DB9933}"/>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54218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944061-9D3C-41C8-9DF8-AF682507F33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4502FC2-D8ED-4B45-8B03-C51BE82365DF}"/>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4" name="Espace réservé du pied de page 3">
            <a:extLst>
              <a:ext uri="{FF2B5EF4-FFF2-40B4-BE49-F238E27FC236}">
                <a16:creationId xmlns:a16="http://schemas.microsoft.com/office/drawing/2014/main" id="{8DD8174B-379C-4CC1-8BF3-11275BCA185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5CA4125-BDAB-4398-83ED-3326CC8263EF}"/>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191115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56EEE6-46A6-44BA-AFE0-850BC3E292F7}"/>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3" name="Espace réservé du pied de page 2">
            <a:extLst>
              <a:ext uri="{FF2B5EF4-FFF2-40B4-BE49-F238E27FC236}">
                <a16:creationId xmlns:a16="http://schemas.microsoft.com/office/drawing/2014/main" id="{96B780A9-BF7F-4656-9036-481D57D8F24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674E6F8-F137-43F7-80A3-C6D3E17A0445}"/>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1880495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587FFD-191D-41F5-86F2-FB62BDF405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09E54A7-C7E5-432B-8551-39A065968C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8645B6E-3E0C-4D99-AA12-13E1FA5E8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7F83E8F-7E6C-410A-BAA7-FC037CED7733}"/>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6" name="Espace réservé du pied de page 5">
            <a:extLst>
              <a:ext uri="{FF2B5EF4-FFF2-40B4-BE49-F238E27FC236}">
                <a16:creationId xmlns:a16="http://schemas.microsoft.com/office/drawing/2014/main" id="{A8EE0FA4-001F-426D-92B8-6DF5186DA2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7B84E2-3E56-4848-8A4D-62063BE256B7}"/>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331396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3B413-966D-42B0-8E29-774018F69C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7ABDB42-6BCD-49F5-B6F0-9B74DD2F97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7A6FC79-6A5C-47A8-8D57-1E9F6F1C9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116DCE9-09C4-4C2F-972B-12EAF6AB6D62}"/>
              </a:ext>
            </a:extLst>
          </p:cNvPr>
          <p:cNvSpPr>
            <a:spLocks noGrp="1"/>
          </p:cNvSpPr>
          <p:nvPr>
            <p:ph type="dt" sz="half" idx="10"/>
          </p:nvPr>
        </p:nvSpPr>
        <p:spPr/>
        <p:txBody>
          <a:bodyPr/>
          <a:lstStyle/>
          <a:p>
            <a:fld id="{471660B8-9A7A-4EDD-B073-F79FADCA8A37}" type="datetimeFigureOut">
              <a:rPr lang="fr-FR" smtClean="0"/>
              <a:t>16/01/2023</a:t>
            </a:fld>
            <a:endParaRPr lang="fr-FR"/>
          </a:p>
        </p:txBody>
      </p:sp>
      <p:sp>
        <p:nvSpPr>
          <p:cNvPr id="6" name="Espace réservé du pied de page 5">
            <a:extLst>
              <a:ext uri="{FF2B5EF4-FFF2-40B4-BE49-F238E27FC236}">
                <a16:creationId xmlns:a16="http://schemas.microsoft.com/office/drawing/2014/main" id="{7177309D-BB19-4D68-A5A8-E98A7D91D8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8DAB2D-9210-4E07-BFA6-2BAE6A5416C0}"/>
              </a:ext>
            </a:extLst>
          </p:cNvPr>
          <p:cNvSpPr>
            <a:spLocks noGrp="1"/>
          </p:cNvSpPr>
          <p:nvPr>
            <p:ph type="sldNum" sz="quarter" idx="12"/>
          </p:nvPr>
        </p:nvSpPr>
        <p:spPr/>
        <p:txBody>
          <a:bodyPr/>
          <a:lstStyle/>
          <a:p>
            <a:fld id="{2122289D-84D0-4A94-AEFD-CCDC4979BD98}" type="slidenum">
              <a:rPr lang="fr-FR" smtClean="0"/>
              <a:t>‹N°›</a:t>
            </a:fld>
            <a:endParaRPr lang="fr-FR"/>
          </a:p>
        </p:txBody>
      </p:sp>
    </p:spTree>
    <p:extLst>
      <p:ext uri="{BB962C8B-B14F-4D97-AF65-F5344CB8AC3E}">
        <p14:creationId xmlns:p14="http://schemas.microsoft.com/office/powerpoint/2010/main" val="316276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200BE33-AF05-4EE8-90A6-48AE3D7A0F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1300906-9C44-4E89-BC68-08F0FE3EDE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588FCA-24A5-43E6-AD79-412DA8B5B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660B8-9A7A-4EDD-B073-F79FADCA8A37}" type="datetimeFigureOut">
              <a:rPr lang="fr-FR" smtClean="0"/>
              <a:t>16/01/2023</a:t>
            </a:fld>
            <a:endParaRPr lang="fr-FR"/>
          </a:p>
        </p:txBody>
      </p:sp>
      <p:sp>
        <p:nvSpPr>
          <p:cNvPr id="5" name="Espace réservé du pied de page 4">
            <a:extLst>
              <a:ext uri="{FF2B5EF4-FFF2-40B4-BE49-F238E27FC236}">
                <a16:creationId xmlns:a16="http://schemas.microsoft.com/office/drawing/2014/main" id="{6F2D087B-C8CF-4FD4-8343-8231AC010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A77213E-65C8-497D-9E2E-EA3508BF8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2289D-84D0-4A94-AEFD-CCDC4979BD98}" type="slidenum">
              <a:rPr lang="fr-FR" smtClean="0"/>
              <a:t>‹N°›</a:t>
            </a:fld>
            <a:endParaRPr lang="fr-FR"/>
          </a:p>
        </p:txBody>
      </p:sp>
    </p:spTree>
    <p:extLst>
      <p:ext uri="{BB962C8B-B14F-4D97-AF65-F5344CB8AC3E}">
        <p14:creationId xmlns:p14="http://schemas.microsoft.com/office/powerpoint/2010/main" val="111631368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46BA7B6-8634-4604-8541-AFD09005B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12" y="1879201"/>
            <a:ext cx="2681288" cy="3390866"/>
          </a:xfrm>
          <a:prstGeom prst="ellipse">
            <a:avLst/>
          </a:prstGeom>
        </p:spPr>
      </p:pic>
      <p:sp>
        <p:nvSpPr>
          <p:cNvPr id="2" name="Titre 1">
            <a:extLst>
              <a:ext uri="{FF2B5EF4-FFF2-40B4-BE49-F238E27FC236}">
                <a16:creationId xmlns:a16="http://schemas.microsoft.com/office/drawing/2014/main" id="{F389FC72-D298-4C29-B4D6-0B79D67F4449}"/>
              </a:ext>
            </a:extLst>
          </p:cNvPr>
          <p:cNvSpPr>
            <a:spLocks noGrp="1"/>
          </p:cNvSpPr>
          <p:nvPr>
            <p:ph type="ctrTitle"/>
          </p:nvPr>
        </p:nvSpPr>
        <p:spPr>
          <a:xfrm>
            <a:off x="1251480" y="2548468"/>
            <a:ext cx="8915399" cy="1092200"/>
          </a:xfrm>
        </p:spPr>
        <p:txBody>
          <a:bodyPr/>
          <a:lstStyle/>
          <a:p>
            <a:r>
              <a:rPr lang="fr-FR" b="1" u="sng" dirty="0">
                <a:solidFill>
                  <a:schemeClr val="accent6">
                    <a:lumMod val="75000"/>
                  </a:schemeClr>
                </a:solidFill>
              </a:rPr>
              <a:t>SOIN CAPILLAIRE </a:t>
            </a:r>
          </a:p>
        </p:txBody>
      </p:sp>
      <p:sp>
        <p:nvSpPr>
          <p:cNvPr id="3" name="Sous-titre 2">
            <a:extLst>
              <a:ext uri="{FF2B5EF4-FFF2-40B4-BE49-F238E27FC236}">
                <a16:creationId xmlns:a16="http://schemas.microsoft.com/office/drawing/2014/main" id="{385958FE-8559-4C19-ACA1-4CA5EC554A1F}"/>
              </a:ext>
            </a:extLst>
          </p:cNvPr>
          <p:cNvSpPr>
            <a:spLocks noGrp="1"/>
          </p:cNvSpPr>
          <p:nvPr>
            <p:ph type="subTitle" idx="1"/>
          </p:nvPr>
        </p:nvSpPr>
        <p:spPr>
          <a:xfrm flipH="1" flipV="1">
            <a:off x="6773332" y="6316131"/>
            <a:ext cx="45719" cy="45719"/>
          </a:xfrm>
        </p:spPr>
        <p:txBody>
          <a:bodyPr>
            <a:normAutofit fontScale="25000" lnSpcReduction="20000"/>
          </a:bodyPr>
          <a:lstStyle/>
          <a:p>
            <a:endParaRPr lang="fr-FR" dirty="0"/>
          </a:p>
        </p:txBody>
      </p:sp>
      <p:pic>
        <p:nvPicPr>
          <p:cNvPr id="7" name="Image 6">
            <a:extLst>
              <a:ext uri="{FF2B5EF4-FFF2-40B4-BE49-F238E27FC236}">
                <a16:creationId xmlns:a16="http://schemas.microsoft.com/office/drawing/2014/main" id="{8180FACE-C49B-49A7-A0B3-DF765E961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331" y="4050866"/>
            <a:ext cx="3921125" cy="2056984"/>
          </a:xfrm>
          <a:prstGeom prst="rect">
            <a:avLst/>
          </a:prstGeom>
        </p:spPr>
      </p:pic>
      <p:pic>
        <p:nvPicPr>
          <p:cNvPr id="1026" name="Picture 2" descr="Afficher l’image source">
            <a:extLst>
              <a:ext uri="{FF2B5EF4-FFF2-40B4-BE49-F238E27FC236}">
                <a16:creationId xmlns:a16="http://schemas.microsoft.com/office/drawing/2014/main" id="{4279B835-3A72-4EB2-B0B6-C674D5748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151" y="287483"/>
            <a:ext cx="3248009" cy="216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0016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ficher l’image source">
            <a:extLst>
              <a:ext uri="{FF2B5EF4-FFF2-40B4-BE49-F238E27FC236}">
                <a16:creationId xmlns:a16="http://schemas.microsoft.com/office/drawing/2014/main" id="{D49F4AE5-E7A6-4A85-8F9D-D053B0F52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DDE879F7-A193-4DBF-9334-719FB9B9A8A3}"/>
              </a:ext>
            </a:extLst>
          </p:cNvPr>
          <p:cNvSpPr>
            <a:spLocks noGrp="1"/>
          </p:cNvSpPr>
          <p:nvPr>
            <p:ph type="title"/>
          </p:nvPr>
        </p:nvSpPr>
        <p:spPr/>
        <p:txBody>
          <a:bodyPr/>
          <a:lstStyle/>
          <a:p>
            <a:pPr algn="ctr"/>
            <a:r>
              <a:rPr lang="fr-FR" b="1" u="sng" dirty="0"/>
              <a:t>Bilan :</a:t>
            </a:r>
          </a:p>
        </p:txBody>
      </p:sp>
      <p:sp>
        <p:nvSpPr>
          <p:cNvPr id="3" name="Espace réservé du contenu 2">
            <a:extLst>
              <a:ext uri="{FF2B5EF4-FFF2-40B4-BE49-F238E27FC236}">
                <a16:creationId xmlns:a16="http://schemas.microsoft.com/office/drawing/2014/main" id="{6C771065-1A63-4D47-8158-FE76420D5D8C}"/>
              </a:ext>
            </a:extLst>
          </p:cNvPr>
          <p:cNvSpPr>
            <a:spLocks noGrp="1"/>
          </p:cNvSpPr>
          <p:nvPr>
            <p:ph idx="1"/>
          </p:nvPr>
        </p:nvSpPr>
        <p:spPr/>
        <p:txBody>
          <a:bodyPr/>
          <a:lstStyle/>
          <a:p>
            <a:pPr marL="0" indent="0">
              <a:buNone/>
            </a:pPr>
            <a:r>
              <a:rPr lang="fr-FR" dirty="0"/>
              <a:t>Ce soin a rendu les cheveux brillants et soyeux. Les cheveux étaient faciles à coiffer. </a:t>
            </a:r>
          </a:p>
          <a:p>
            <a:pPr marL="0" indent="0">
              <a:buNone/>
            </a:pPr>
            <a:endParaRPr lang="fr-FR" dirty="0"/>
          </a:p>
          <a:p>
            <a:pPr marL="0" indent="0">
              <a:buNone/>
            </a:pPr>
            <a:r>
              <a:rPr lang="fr-FR" dirty="0"/>
              <a:t>Par contre, le soin a un temps de pause trop long et celui-ci, malgré les conservateurs naturels, s’oxyde assez vite. Le soin, trop gras, nécessite plusieurs rinçage. </a:t>
            </a:r>
          </a:p>
        </p:txBody>
      </p:sp>
    </p:spTree>
    <p:extLst>
      <p:ext uri="{BB962C8B-B14F-4D97-AF65-F5344CB8AC3E}">
        <p14:creationId xmlns:p14="http://schemas.microsoft.com/office/powerpoint/2010/main" val="39950507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fficher l’image source">
            <a:extLst>
              <a:ext uri="{FF2B5EF4-FFF2-40B4-BE49-F238E27FC236}">
                <a16:creationId xmlns:a16="http://schemas.microsoft.com/office/drawing/2014/main" id="{03FA722F-49C9-421E-8BA8-201BE42DD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97133F9-7E2E-43B4-9125-E39353E86245}"/>
              </a:ext>
            </a:extLst>
          </p:cNvPr>
          <p:cNvSpPr>
            <a:spLocks noGrp="1"/>
          </p:cNvSpPr>
          <p:nvPr>
            <p:ph type="title"/>
          </p:nvPr>
        </p:nvSpPr>
        <p:spPr>
          <a:xfrm>
            <a:off x="364067" y="2329392"/>
            <a:ext cx="10515600" cy="2234141"/>
          </a:xfrm>
        </p:spPr>
        <p:txBody>
          <a:bodyPr>
            <a:normAutofit/>
          </a:bodyPr>
          <a:lstStyle/>
          <a:p>
            <a:pPr algn="ctr"/>
            <a:r>
              <a:rPr lang="fr-FR" sz="8800" b="1" i="1" u="sng" dirty="0">
                <a:latin typeface="Book Antiqua" panose="02040602050305030304" pitchFamily="18" charset="0"/>
              </a:rPr>
              <a:t>FIN</a:t>
            </a:r>
          </a:p>
        </p:txBody>
      </p:sp>
      <p:pic>
        <p:nvPicPr>
          <p:cNvPr id="1026" name="Picture 2" descr="Picture Frame,Diagram,Square PNG Clipart - Royalty Free SVG / PNG">
            <a:extLst>
              <a:ext uri="{FF2B5EF4-FFF2-40B4-BE49-F238E27FC236}">
                <a16:creationId xmlns:a16="http://schemas.microsoft.com/office/drawing/2014/main" id="{280D0D0A-69DC-4BCF-8B73-3299A71F3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268" y="17462"/>
            <a:ext cx="8653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7E3F34B-915C-4C41-A87A-56D49903C767}"/>
              </a:ext>
            </a:extLst>
          </p:cNvPr>
          <p:cNvSpPr txBox="1"/>
          <p:nvPr/>
        </p:nvSpPr>
        <p:spPr>
          <a:xfrm>
            <a:off x="264483" y="5721790"/>
            <a:ext cx="1844976" cy="954107"/>
          </a:xfrm>
          <a:prstGeom prst="rect">
            <a:avLst/>
          </a:prstGeom>
          <a:noFill/>
        </p:spPr>
        <p:txBody>
          <a:bodyPr wrap="square" rtlCol="0">
            <a:spAutoFit/>
          </a:bodyPr>
          <a:lstStyle/>
          <a:p>
            <a:r>
              <a:rPr lang="fr-FR" sz="1400" dirty="0"/>
              <a:t>ARCHAMBAULT Emma</a:t>
            </a:r>
          </a:p>
          <a:p>
            <a:r>
              <a:rPr lang="fr-FR" sz="1400" dirty="0"/>
              <a:t>ARNAUDON Camille</a:t>
            </a:r>
          </a:p>
          <a:p>
            <a:r>
              <a:rPr lang="fr-FR" sz="1400" dirty="0"/>
              <a:t>BRUNEL Sarah</a:t>
            </a:r>
          </a:p>
          <a:p>
            <a:r>
              <a:rPr lang="fr-FR" sz="1400" dirty="0"/>
              <a:t>BRUYNEEL Gaston</a:t>
            </a:r>
          </a:p>
        </p:txBody>
      </p:sp>
    </p:spTree>
    <p:extLst>
      <p:ext uri="{BB962C8B-B14F-4D97-AF65-F5344CB8AC3E}">
        <p14:creationId xmlns:p14="http://schemas.microsoft.com/office/powerpoint/2010/main" val="286753446"/>
      </p:ext>
    </p:extLst>
  </p:cSld>
  <p:clrMapOvr>
    <a:masterClrMapping/>
  </p:clrMapOvr>
  <mc:AlternateContent xmlns:mc="http://schemas.openxmlformats.org/markup-compatibility/2006">
    <mc:Choice xmlns:p14="http://schemas.microsoft.com/office/powerpoint/2010/main" Requires="p14">
      <p:transition spd="slow" p14:dur="3000">
        <p14:honeycomb/>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source">
            <a:extLst>
              <a:ext uri="{FF2B5EF4-FFF2-40B4-BE49-F238E27FC236}">
                <a16:creationId xmlns:a16="http://schemas.microsoft.com/office/drawing/2014/main" id="{7DD77807-9557-4CB3-8A0A-311DD7F77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CF15763-6950-472C-86C0-6560117E9DF5}"/>
              </a:ext>
            </a:extLst>
          </p:cNvPr>
          <p:cNvSpPr>
            <a:spLocks noGrp="1"/>
          </p:cNvSpPr>
          <p:nvPr>
            <p:ph type="title"/>
          </p:nvPr>
        </p:nvSpPr>
        <p:spPr/>
        <p:txBody>
          <a:bodyPr/>
          <a:lstStyle/>
          <a:p>
            <a:r>
              <a:rPr lang="fr-FR" dirty="0"/>
              <a:t>Sommaire</a:t>
            </a:r>
          </a:p>
        </p:txBody>
      </p:sp>
      <p:sp>
        <p:nvSpPr>
          <p:cNvPr id="3" name="Espace réservé du contenu 2">
            <a:extLst>
              <a:ext uri="{FF2B5EF4-FFF2-40B4-BE49-F238E27FC236}">
                <a16:creationId xmlns:a16="http://schemas.microsoft.com/office/drawing/2014/main" id="{D3E9FCD9-30CC-4427-A42F-643994117841}"/>
              </a:ext>
            </a:extLst>
          </p:cNvPr>
          <p:cNvSpPr>
            <a:spLocks noGrp="1"/>
          </p:cNvSpPr>
          <p:nvPr>
            <p:ph idx="1"/>
          </p:nvPr>
        </p:nvSpPr>
        <p:spPr/>
        <p:txBody>
          <a:bodyPr>
            <a:normAutofit/>
          </a:bodyPr>
          <a:lstStyle/>
          <a:p>
            <a:r>
              <a:rPr lang="fr-FR" dirty="0"/>
              <a:t> Les ingrédients</a:t>
            </a:r>
          </a:p>
          <a:p>
            <a:r>
              <a:rPr lang="fr-FR" dirty="0"/>
              <a:t>Méthode de création</a:t>
            </a:r>
          </a:p>
          <a:p>
            <a:r>
              <a:rPr lang="fr-FR" dirty="0"/>
              <a:t>Mode d’emploi</a:t>
            </a:r>
          </a:p>
          <a:p>
            <a:r>
              <a:rPr lang="fr-FR" dirty="0"/>
              <a:t>Les bienfaits</a:t>
            </a:r>
          </a:p>
          <a:p>
            <a:r>
              <a:rPr lang="fr-FR" dirty="0"/>
              <a:t>Création du soin en laboratoire</a:t>
            </a:r>
          </a:p>
          <a:p>
            <a:r>
              <a:rPr lang="fr-FR" dirty="0"/>
              <a:t>Application du soin</a:t>
            </a:r>
          </a:p>
          <a:p>
            <a:r>
              <a:rPr lang="fr-FR" dirty="0"/>
              <a:t>Bilan</a:t>
            </a:r>
          </a:p>
        </p:txBody>
      </p:sp>
      <p:pic>
        <p:nvPicPr>
          <p:cNvPr id="3078" name="Picture 6" descr="Afficher l’image source">
            <a:extLst>
              <a:ext uri="{FF2B5EF4-FFF2-40B4-BE49-F238E27FC236}">
                <a16:creationId xmlns:a16="http://schemas.microsoft.com/office/drawing/2014/main" id="{C86FE807-879E-43D1-B54D-597AC4416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9074">
            <a:off x="7375425" y="-521691"/>
            <a:ext cx="4814569" cy="481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089124"/>
      </p:ext>
    </p:extLst>
  </p:cSld>
  <p:clrMapOvr>
    <a:masterClrMapping/>
  </p:clrMapOvr>
  <mc:AlternateContent xmlns:mc="http://schemas.openxmlformats.org/markup-compatibility/2006" xmlns:p14="http://schemas.microsoft.com/office/powerpoint/2010/main">
    <mc:Choice Requires="p14">
      <p:transition spd="slow" p14:dur="175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Afficher l’image source">
            <a:extLst>
              <a:ext uri="{FF2B5EF4-FFF2-40B4-BE49-F238E27FC236}">
                <a16:creationId xmlns:a16="http://schemas.microsoft.com/office/drawing/2014/main" id="{F307E040-EAA3-4410-B11C-1CE9E24ED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1EAFFEFE-DF4C-4150-974B-2D509CB67679}"/>
              </a:ext>
            </a:extLst>
          </p:cNvPr>
          <p:cNvSpPr>
            <a:spLocks noGrp="1"/>
          </p:cNvSpPr>
          <p:nvPr>
            <p:ph type="title"/>
          </p:nvPr>
        </p:nvSpPr>
        <p:spPr/>
        <p:txBody>
          <a:bodyPr/>
          <a:lstStyle/>
          <a:p>
            <a:pPr algn="ctr"/>
            <a:r>
              <a:rPr lang="fr-FR" b="1" u="sng" dirty="0"/>
              <a:t>LES INGREDIENTS</a:t>
            </a:r>
          </a:p>
        </p:txBody>
      </p:sp>
      <p:pic>
        <p:nvPicPr>
          <p:cNvPr id="2052" name="Picture 4" descr="Afficher l’image source">
            <a:extLst>
              <a:ext uri="{FF2B5EF4-FFF2-40B4-BE49-F238E27FC236}">
                <a16:creationId xmlns:a16="http://schemas.microsoft.com/office/drawing/2014/main" id="{B5142F06-5C85-45FD-8736-73EFC0FBE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687" y="1628511"/>
            <a:ext cx="2804778" cy="1862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ficher l’image source">
            <a:extLst>
              <a:ext uri="{FF2B5EF4-FFF2-40B4-BE49-F238E27FC236}">
                <a16:creationId xmlns:a16="http://schemas.microsoft.com/office/drawing/2014/main" id="{13C1AE6C-F99C-4D27-AAB7-D076F53CE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337" y="1509977"/>
            <a:ext cx="3195288" cy="20997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ficher l’image source">
            <a:extLst>
              <a:ext uri="{FF2B5EF4-FFF2-40B4-BE49-F238E27FC236}">
                <a16:creationId xmlns:a16="http://schemas.microsoft.com/office/drawing/2014/main" id="{EFDE2E40-3958-4443-97EB-A80E03784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1347" y="3963200"/>
            <a:ext cx="2084685" cy="26309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fficher l’image source">
            <a:extLst>
              <a:ext uri="{FF2B5EF4-FFF2-40B4-BE49-F238E27FC236}">
                <a16:creationId xmlns:a16="http://schemas.microsoft.com/office/drawing/2014/main" id="{1ABA34B8-A4C8-40BC-A504-C7750FAE0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282" y="3963200"/>
            <a:ext cx="2669382" cy="266938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FCC3035-3098-4F7C-8E65-9A350A476656}"/>
              </a:ext>
            </a:extLst>
          </p:cNvPr>
          <p:cNvSpPr txBox="1"/>
          <p:nvPr/>
        </p:nvSpPr>
        <p:spPr>
          <a:xfrm>
            <a:off x="2038954" y="3521911"/>
            <a:ext cx="1244244" cy="369332"/>
          </a:xfrm>
          <a:prstGeom prst="rect">
            <a:avLst/>
          </a:prstGeom>
          <a:noFill/>
        </p:spPr>
        <p:txBody>
          <a:bodyPr wrap="square" rtlCol="0">
            <a:spAutoFit/>
          </a:bodyPr>
          <a:lstStyle/>
          <a:p>
            <a:r>
              <a:rPr lang="fr-FR" dirty="0"/>
              <a:t>Avocat</a:t>
            </a:r>
          </a:p>
        </p:txBody>
      </p:sp>
      <p:sp>
        <p:nvSpPr>
          <p:cNvPr id="6" name="ZoneTexte 5">
            <a:extLst>
              <a:ext uri="{FF2B5EF4-FFF2-40B4-BE49-F238E27FC236}">
                <a16:creationId xmlns:a16="http://schemas.microsoft.com/office/drawing/2014/main" id="{6D40B740-26AF-4E61-A7AC-8F3AEE077830}"/>
              </a:ext>
            </a:extLst>
          </p:cNvPr>
          <p:cNvSpPr txBox="1"/>
          <p:nvPr/>
        </p:nvSpPr>
        <p:spPr>
          <a:xfrm>
            <a:off x="7961960" y="3601789"/>
            <a:ext cx="914400" cy="369332"/>
          </a:xfrm>
          <a:prstGeom prst="rect">
            <a:avLst/>
          </a:prstGeom>
          <a:noFill/>
        </p:spPr>
        <p:txBody>
          <a:bodyPr wrap="square" rtlCol="0">
            <a:spAutoFit/>
          </a:bodyPr>
          <a:lstStyle/>
          <a:p>
            <a:r>
              <a:rPr lang="fr-FR" dirty="0"/>
              <a:t>Miel</a:t>
            </a:r>
          </a:p>
        </p:txBody>
      </p:sp>
      <p:sp>
        <p:nvSpPr>
          <p:cNvPr id="7" name="ZoneTexte 6">
            <a:extLst>
              <a:ext uri="{FF2B5EF4-FFF2-40B4-BE49-F238E27FC236}">
                <a16:creationId xmlns:a16="http://schemas.microsoft.com/office/drawing/2014/main" id="{24CBE62F-F815-4867-8AC3-2BD6D17B4980}"/>
              </a:ext>
            </a:extLst>
          </p:cNvPr>
          <p:cNvSpPr txBox="1"/>
          <p:nvPr/>
        </p:nvSpPr>
        <p:spPr>
          <a:xfrm>
            <a:off x="3790536" y="6560625"/>
            <a:ext cx="1050994" cy="369332"/>
          </a:xfrm>
          <a:prstGeom prst="rect">
            <a:avLst/>
          </a:prstGeom>
          <a:noFill/>
        </p:spPr>
        <p:txBody>
          <a:bodyPr wrap="square" rtlCol="0">
            <a:spAutoFit/>
          </a:bodyPr>
          <a:lstStyle/>
          <a:p>
            <a:r>
              <a:rPr lang="fr-FR" dirty="0"/>
              <a:t>Citron</a:t>
            </a:r>
          </a:p>
        </p:txBody>
      </p:sp>
      <p:sp>
        <p:nvSpPr>
          <p:cNvPr id="8" name="ZoneTexte 7">
            <a:extLst>
              <a:ext uri="{FF2B5EF4-FFF2-40B4-BE49-F238E27FC236}">
                <a16:creationId xmlns:a16="http://schemas.microsoft.com/office/drawing/2014/main" id="{BD2D696D-0609-49DC-AE76-99C7706EF93F}"/>
              </a:ext>
            </a:extLst>
          </p:cNvPr>
          <p:cNvSpPr txBox="1"/>
          <p:nvPr/>
        </p:nvSpPr>
        <p:spPr>
          <a:xfrm>
            <a:off x="6635337" y="6521055"/>
            <a:ext cx="1783823" cy="369332"/>
          </a:xfrm>
          <a:prstGeom prst="rect">
            <a:avLst/>
          </a:prstGeom>
          <a:noFill/>
        </p:spPr>
        <p:txBody>
          <a:bodyPr wrap="square" rtlCol="0">
            <a:spAutoFit/>
          </a:bodyPr>
          <a:lstStyle/>
          <a:p>
            <a:r>
              <a:rPr lang="fr-FR" dirty="0"/>
              <a:t>Huile d’olive</a:t>
            </a:r>
          </a:p>
        </p:txBody>
      </p:sp>
    </p:spTree>
    <p:extLst>
      <p:ext uri="{BB962C8B-B14F-4D97-AF65-F5344CB8AC3E}">
        <p14:creationId xmlns:p14="http://schemas.microsoft.com/office/powerpoint/2010/main" val="1763721123"/>
      </p:ext>
    </p:extLst>
  </p:cSld>
  <p:clrMapOvr>
    <a:masterClrMapping/>
  </p:clrMapOvr>
  <mc:AlternateContent xmlns:mc="http://schemas.openxmlformats.org/markup-compatibility/2006">
    <mc:Choice xmlns:p14="http://schemas.microsoft.com/office/powerpoint/2010/main" Requires="p14">
      <p:transition spd="slow" p14:dur="1250">
        <p:randomBar dir="vert"/>
      </p:transition>
    </mc:Choice>
    <mc:Fallback>
      <p:transition spd="slow">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ficher l’image source">
            <a:extLst>
              <a:ext uri="{FF2B5EF4-FFF2-40B4-BE49-F238E27FC236}">
                <a16:creationId xmlns:a16="http://schemas.microsoft.com/office/drawing/2014/main" id="{AE37F7A5-3BD1-4250-BE67-FA50BEA252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388"/>
            <a:ext cx="12191999" cy="685461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FA349404-AF67-4905-835B-F4A63CE88380}"/>
              </a:ext>
            </a:extLst>
          </p:cNvPr>
          <p:cNvSpPr>
            <a:spLocks noGrp="1"/>
          </p:cNvSpPr>
          <p:nvPr>
            <p:ph type="title"/>
          </p:nvPr>
        </p:nvSpPr>
        <p:spPr/>
        <p:txBody>
          <a:bodyPr/>
          <a:lstStyle/>
          <a:p>
            <a:pPr algn="ctr"/>
            <a:r>
              <a:rPr lang="fr-FR" b="1" u="sng" dirty="0"/>
              <a:t>Méthode de créations</a:t>
            </a:r>
            <a:br>
              <a:rPr lang="fr-FR" dirty="0"/>
            </a:br>
            <a:endParaRPr lang="fr-FR" dirty="0"/>
          </a:p>
        </p:txBody>
      </p:sp>
      <p:sp>
        <p:nvSpPr>
          <p:cNvPr id="5" name="ZoneTexte 4">
            <a:extLst>
              <a:ext uri="{FF2B5EF4-FFF2-40B4-BE49-F238E27FC236}">
                <a16:creationId xmlns:a16="http://schemas.microsoft.com/office/drawing/2014/main" id="{0A277987-5C52-4BC3-A428-015F1F1FD77A}"/>
              </a:ext>
            </a:extLst>
          </p:cNvPr>
          <p:cNvSpPr txBox="1"/>
          <p:nvPr/>
        </p:nvSpPr>
        <p:spPr>
          <a:xfrm>
            <a:off x="330200" y="2523066"/>
            <a:ext cx="11023600" cy="1384995"/>
          </a:xfrm>
          <a:prstGeom prst="rect">
            <a:avLst/>
          </a:prstGeom>
          <a:noFill/>
        </p:spPr>
        <p:txBody>
          <a:bodyPr wrap="square" rtlCol="0">
            <a:spAutoFit/>
          </a:bodyPr>
          <a:lstStyle/>
          <a:p>
            <a:pPr marL="285750" indent="-285750">
              <a:buFontTx/>
              <a:buChar char="-"/>
            </a:pPr>
            <a:r>
              <a:rPr lang="fr-FR" sz="2800" dirty="0"/>
              <a:t>Eplucher l’avocat et presser le citron</a:t>
            </a:r>
          </a:p>
          <a:p>
            <a:pPr marL="285750" indent="-285750">
              <a:buFontTx/>
              <a:buChar char="-"/>
            </a:pPr>
            <a:r>
              <a:rPr lang="fr-FR" sz="2800" dirty="0"/>
              <a:t>Ecraser la chair d’avocat finement puis la mélanger avec l’huile et le jus de citron</a:t>
            </a:r>
          </a:p>
        </p:txBody>
      </p:sp>
      <p:pic>
        <p:nvPicPr>
          <p:cNvPr id="4100" name="Picture 4" descr="Afficher l’image source">
            <a:extLst>
              <a:ext uri="{FF2B5EF4-FFF2-40B4-BE49-F238E27FC236}">
                <a16:creationId xmlns:a16="http://schemas.microsoft.com/office/drawing/2014/main" id="{664C034D-0BE7-460C-BD27-272593C5A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48829">
            <a:off x="265884" y="4103191"/>
            <a:ext cx="2677325" cy="312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388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ficher l’image source">
            <a:extLst>
              <a:ext uri="{FF2B5EF4-FFF2-40B4-BE49-F238E27FC236}">
                <a16:creationId xmlns:a16="http://schemas.microsoft.com/office/drawing/2014/main" id="{07FDCAA4-417B-4785-95A2-342529FB0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AEF7EE6-E234-4789-AA06-5BAD72F8E778}"/>
              </a:ext>
            </a:extLst>
          </p:cNvPr>
          <p:cNvSpPr>
            <a:spLocks noGrp="1"/>
          </p:cNvSpPr>
          <p:nvPr>
            <p:ph type="title"/>
          </p:nvPr>
        </p:nvSpPr>
        <p:spPr/>
        <p:txBody>
          <a:bodyPr/>
          <a:lstStyle/>
          <a:p>
            <a:pPr algn="ctr"/>
            <a:r>
              <a:rPr lang="fr-FR" b="1" u="sng" dirty="0"/>
              <a:t>Mode d’emploi</a:t>
            </a:r>
            <a:br>
              <a:rPr lang="fr-FR" dirty="0"/>
            </a:br>
            <a:endParaRPr lang="fr-FR" dirty="0"/>
          </a:p>
        </p:txBody>
      </p:sp>
      <p:sp>
        <p:nvSpPr>
          <p:cNvPr id="3" name="Espace réservé du contenu 2">
            <a:extLst>
              <a:ext uri="{FF2B5EF4-FFF2-40B4-BE49-F238E27FC236}">
                <a16:creationId xmlns:a16="http://schemas.microsoft.com/office/drawing/2014/main" id="{D53A199C-CF92-4F42-B4AF-E913678C8117}"/>
              </a:ext>
            </a:extLst>
          </p:cNvPr>
          <p:cNvSpPr>
            <a:spLocks noGrp="1"/>
          </p:cNvSpPr>
          <p:nvPr>
            <p:ph idx="1"/>
          </p:nvPr>
        </p:nvSpPr>
        <p:spPr/>
        <p:txBody>
          <a:bodyPr/>
          <a:lstStyle/>
          <a:p>
            <a:r>
              <a:rPr lang="fr-FR" dirty="0"/>
              <a:t>Après avoir lavé la chevelure, essorer et démêler les cheveux puis les séparer en 4,6 ou 8.</a:t>
            </a:r>
          </a:p>
          <a:p>
            <a:r>
              <a:rPr lang="fr-FR" dirty="0"/>
              <a:t>Appliquer le masque</a:t>
            </a:r>
          </a:p>
          <a:p>
            <a:r>
              <a:rPr lang="fr-FR" dirty="0"/>
              <a:t>Couvrir d’une serviette chaude</a:t>
            </a:r>
          </a:p>
          <a:p>
            <a:r>
              <a:rPr lang="fr-FR" dirty="0"/>
              <a:t>Laisser poser 30 min minimum</a:t>
            </a:r>
          </a:p>
          <a:p>
            <a:r>
              <a:rPr lang="fr-FR" dirty="0"/>
              <a:t>Rincer puis faire un shampooing et éviter le sèche-cheveux </a:t>
            </a:r>
          </a:p>
        </p:txBody>
      </p:sp>
      <p:pic>
        <p:nvPicPr>
          <p:cNvPr id="6" name="Picture 6" descr="Afficher l’image source">
            <a:extLst>
              <a:ext uri="{FF2B5EF4-FFF2-40B4-BE49-F238E27FC236}">
                <a16:creationId xmlns:a16="http://schemas.microsoft.com/office/drawing/2014/main" id="{55BC5754-5C89-4C7D-875A-0C5D1E37B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46005">
            <a:off x="9066472" y="3856031"/>
            <a:ext cx="3042342" cy="3042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8248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ficher l’image source">
            <a:extLst>
              <a:ext uri="{FF2B5EF4-FFF2-40B4-BE49-F238E27FC236}">
                <a16:creationId xmlns:a16="http://schemas.microsoft.com/office/drawing/2014/main" id="{138BDC9F-F38D-4558-9121-9CD28DED3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AC8110CA-C406-4368-A57A-43181ED17480}"/>
              </a:ext>
            </a:extLst>
          </p:cNvPr>
          <p:cNvSpPr>
            <a:spLocks noGrp="1"/>
          </p:cNvSpPr>
          <p:nvPr>
            <p:ph type="title"/>
          </p:nvPr>
        </p:nvSpPr>
        <p:spPr/>
        <p:txBody>
          <a:bodyPr/>
          <a:lstStyle/>
          <a:p>
            <a:pPr algn="ctr"/>
            <a:r>
              <a:rPr lang="fr-FR" b="1" u="sng" dirty="0"/>
              <a:t>Les bienfaits</a:t>
            </a:r>
            <a:br>
              <a:rPr lang="fr-FR" dirty="0"/>
            </a:br>
            <a:endParaRPr lang="fr-FR" dirty="0"/>
          </a:p>
        </p:txBody>
      </p:sp>
      <p:sp>
        <p:nvSpPr>
          <p:cNvPr id="3" name="Espace réservé du contenu 2">
            <a:extLst>
              <a:ext uri="{FF2B5EF4-FFF2-40B4-BE49-F238E27FC236}">
                <a16:creationId xmlns:a16="http://schemas.microsoft.com/office/drawing/2014/main" id="{C0C124DF-3F58-4189-985D-11EBA6408C25}"/>
              </a:ext>
            </a:extLst>
          </p:cNvPr>
          <p:cNvSpPr>
            <a:spLocks noGrp="1"/>
          </p:cNvSpPr>
          <p:nvPr>
            <p:ph idx="1"/>
          </p:nvPr>
        </p:nvSpPr>
        <p:spPr/>
        <p:txBody>
          <a:bodyPr>
            <a:normAutofit/>
          </a:bodyPr>
          <a:lstStyle/>
          <a:p>
            <a:r>
              <a:rPr lang="fr-FR" dirty="0"/>
              <a:t>Du Miel:</a:t>
            </a:r>
          </a:p>
          <a:p>
            <a:pPr marL="0" indent="0">
              <a:buNone/>
            </a:pPr>
            <a:r>
              <a:rPr lang="fr-FR" dirty="0"/>
              <a:t>le miel est un humectant ( absorbe l’humidité de l’air ). Il aide donc à maintenir une bonne hydratation du cheveu et du cuir chevelu. Hydrater en profondeur, il retrouve la souplesse naturelle. De plus, le miel évite les chutes de cheveux et favorise la pousse de ceux-ci.</a:t>
            </a:r>
          </a:p>
          <a:p>
            <a:r>
              <a:rPr lang="fr-FR" dirty="0"/>
              <a:t>L’huile d’olive:</a:t>
            </a:r>
          </a:p>
          <a:p>
            <a:pPr marL="0" indent="0">
              <a:buNone/>
            </a:pPr>
            <a:r>
              <a:rPr lang="fr-FR" dirty="0"/>
              <a:t>l’huile d’olive a un effet apaisant et hydratant sur le cuir chevelu, il réduit les démangeaisons, traite la sécheresse, lutte contre les pellicules et les chutes de cheveux.</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281235384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ficher l’image source">
            <a:extLst>
              <a:ext uri="{FF2B5EF4-FFF2-40B4-BE49-F238E27FC236}">
                <a16:creationId xmlns:a16="http://schemas.microsoft.com/office/drawing/2014/main" id="{7877FF3D-F5AD-40F7-B1DC-BC0BE5F7F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D87CAD82-194F-490D-84E5-1BEF0E26E74E}"/>
              </a:ext>
            </a:extLst>
          </p:cNvPr>
          <p:cNvSpPr>
            <a:spLocks noGrp="1"/>
          </p:cNvSpPr>
          <p:nvPr>
            <p:ph idx="1"/>
          </p:nvPr>
        </p:nvSpPr>
        <p:spPr>
          <a:xfrm>
            <a:off x="728133" y="1173691"/>
            <a:ext cx="10515600" cy="4351338"/>
          </a:xfrm>
        </p:spPr>
        <p:txBody>
          <a:bodyPr/>
          <a:lstStyle/>
          <a:p>
            <a:r>
              <a:rPr lang="fr-FR" dirty="0"/>
              <a:t>L’Avocat:</a:t>
            </a:r>
          </a:p>
          <a:p>
            <a:pPr marL="0" indent="0">
              <a:buNone/>
            </a:pPr>
            <a:r>
              <a:rPr lang="fr-FR" dirty="0"/>
              <a:t>il lisse les écailles, renforce les pointes et donne de la brillance et de la souplesse à la chevelure.</a:t>
            </a:r>
          </a:p>
          <a:p>
            <a:r>
              <a:rPr lang="fr-FR" dirty="0"/>
              <a:t>Citron:</a:t>
            </a:r>
          </a:p>
          <a:p>
            <a:pPr marL="0" indent="0">
              <a:buNone/>
            </a:pPr>
            <a:r>
              <a:rPr lang="fr-FR" dirty="0"/>
              <a:t>permet de resserrer les cuticules, sert aussi de conservateur. Il donne de la brillance aux cheveux</a:t>
            </a:r>
          </a:p>
          <a:p>
            <a:pPr marL="0" indent="0">
              <a:buNone/>
            </a:pPr>
            <a:endParaRPr lang="fr-FR" dirty="0"/>
          </a:p>
        </p:txBody>
      </p:sp>
    </p:spTree>
    <p:extLst>
      <p:ext uri="{BB962C8B-B14F-4D97-AF65-F5344CB8AC3E}">
        <p14:creationId xmlns:p14="http://schemas.microsoft.com/office/powerpoint/2010/main" val="305679300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Afficher l’image source">
            <a:extLst>
              <a:ext uri="{FF2B5EF4-FFF2-40B4-BE49-F238E27FC236}">
                <a16:creationId xmlns:a16="http://schemas.microsoft.com/office/drawing/2014/main" id="{8BB992F8-3E4A-4B84-A649-51E83F06F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0C61262-C33F-4B3E-B8D2-7B975AF032F3}"/>
              </a:ext>
            </a:extLst>
          </p:cNvPr>
          <p:cNvSpPr>
            <a:spLocks noGrp="1"/>
          </p:cNvSpPr>
          <p:nvPr>
            <p:ph type="title"/>
          </p:nvPr>
        </p:nvSpPr>
        <p:spPr>
          <a:xfrm>
            <a:off x="975783" y="0"/>
            <a:ext cx="10515600" cy="1325563"/>
          </a:xfrm>
        </p:spPr>
        <p:txBody>
          <a:bodyPr/>
          <a:lstStyle/>
          <a:p>
            <a:pPr algn="ctr"/>
            <a:r>
              <a:rPr lang="fr-FR" b="1" i="1" u="sng" dirty="0"/>
              <a:t>Création </a:t>
            </a:r>
            <a:r>
              <a:rPr lang="fr-FR" b="1" u="sng" dirty="0"/>
              <a:t>du soin en laboratoire :</a:t>
            </a:r>
          </a:p>
        </p:txBody>
      </p:sp>
      <p:pic>
        <p:nvPicPr>
          <p:cNvPr id="5" name="Espace réservé du contenu 4">
            <a:extLst>
              <a:ext uri="{FF2B5EF4-FFF2-40B4-BE49-F238E27FC236}">
                <a16:creationId xmlns:a16="http://schemas.microsoft.com/office/drawing/2014/main" id="{EF6457CF-9E08-43DD-BBB6-F653815627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98365" y="3496336"/>
            <a:ext cx="2438202" cy="3250936"/>
          </a:xfrm>
        </p:spPr>
      </p:pic>
      <p:pic>
        <p:nvPicPr>
          <p:cNvPr id="7" name="Image 6">
            <a:extLst>
              <a:ext uri="{FF2B5EF4-FFF2-40B4-BE49-F238E27FC236}">
                <a16:creationId xmlns:a16="http://schemas.microsoft.com/office/drawing/2014/main" id="{E11E13D8-A7DD-48D7-8FC1-426D4C56E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 y="3640006"/>
            <a:ext cx="2330450" cy="3107266"/>
          </a:xfrm>
          <a:prstGeom prst="rect">
            <a:avLst/>
          </a:prstGeom>
        </p:spPr>
      </p:pic>
      <p:pic>
        <p:nvPicPr>
          <p:cNvPr id="9" name="Image 8">
            <a:extLst>
              <a:ext uri="{FF2B5EF4-FFF2-40B4-BE49-F238E27FC236}">
                <a16:creationId xmlns:a16="http://schemas.microsoft.com/office/drawing/2014/main" id="{0D71F697-60A6-417B-9F16-EDF1FB679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505" y="1325563"/>
            <a:ext cx="2677584" cy="3570113"/>
          </a:xfrm>
          <a:prstGeom prst="rect">
            <a:avLst/>
          </a:prstGeom>
        </p:spPr>
      </p:pic>
      <p:pic>
        <p:nvPicPr>
          <p:cNvPr id="12" name="Image 11">
            <a:extLst>
              <a:ext uri="{FF2B5EF4-FFF2-40B4-BE49-F238E27FC236}">
                <a16:creationId xmlns:a16="http://schemas.microsoft.com/office/drawing/2014/main" id="{0F417082-7888-4B7E-B610-2F0A925D9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850" y="1057494"/>
            <a:ext cx="4019550" cy="2266950"/>
          </a:xfrm>
          <a:prstGeom prst="rect">
            <a:avLst/>
          </a:prstGeom>
        </p:spPr>
      </p:pic>
      <p:pic>
        <p:nvPicPr>
          <p:cNvPr id="14" name="Image 13">
            <a:extLst>
              <a:ext uri="{FF2B5EF4-FFF2-40B4-BE49-F238E27FC236}">
                <a16:creationId xmlns:a16="http://schemas.microsoft.com/office/drawing/2014/main" id="{DF367D98-5414-47BD-BF12-DA2840ACEB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485" y="1132610"/>
            <a:ext cx="3271743" cy="1845201"/>
          </a:xfrm>
          <a:prstGeom prst="rect">
            <a:avLst/>
          </a:prstGeom>
        </p:spPr>
      </p:pic>
      <p:pic>
        <p:nvPicPr>
          <p:cNvPr id="17" name="Picture 6" descr="Afficher l’image source">
            <a:extLst>
              <a:ext uri="{FF2B5EF4-FFF2-40B4-BE49-F238E27FC236}">
                <a16:creationId xmlns:a16="http://schemas.microsoft.com/office/drawing/2014/main" id="{FDEBBC09-C1B2-4DF9-B215-63B900F46A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46005">
            <a:off x="10091881" y="-295859"/>
            <a:ext cx="2069678" cy="20696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vocat PNG Images Transparent Background | PNG Play">
            <a:extLst>
              <a:ext uri="{FF2B5EF4-FFF2-40B4-BE49-F238E27FC236}">
                <a16:creationId xmlns:a16="http://schemas.microsoft.com/office/drawing/2014/main" id="{B588F119-7B39-4058-A1B2-3793415EEE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4868" y="4895676"/>
            <a:ext cx="3039779" cy="196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3181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airplan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Afficher l’image source">
            <a:extLst>
              <a:ext uri="{FF2B5EF4-FFF2-40B4-BE49-F238E27FC236}">
                <a16:creationId xmlns:a16="http://schemas.microsoft.com/office/drawing/2014/main" id="{2CCC5235-7BE7-474E-9BE9-85AD16A8E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015"/>
            <a:ext cx="12192000" cy="726087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2FFCBA1-1A68-48E9-96CD-5BCBEF33F665}"/>
              </a:ext>
            </a:extLst>
          </p:cNvPr>
          <p:cNvSpPr>
            <a:spLocks noGrp="1"/>
          </p:cNvSpPr>
          <p:nvPr>
            <p:ph type="title"/>
          </p:nvPr>
        </p:nvSpPr>
        <p:spPr>
          <a:xfrm>
            <a:off x="694267" y="279952"/>
            <a:ext cx="10515600" cy="1325563"/>
          </a:xfrm>
        </p:spPr>
        <p:txBody>
          <a:bodyPr/>
          <a:lstStyle/>
          <a:p>
            <a:pPr algn="ctr"/>
            <a:r>
              <a:rPr lang="fr-FR" b="1" u="sng" dirty="0">
                <a:solidFill>
                  <a:schemeClr val="tx1">
                    <a:lumMod val="95000"/>
                    <a:lumOff val="5000"/>
                  </a:schemeClr>
                </a:solidFill>
              </a:rPr>
              <a:t>Application du soin </a:t>
            </a:r>
            <a:r>
              <a:rPr lang="fr-FR" dirty="0"/>
              <a:t>:</a:t>
            </a:r>
          </a:p>
        </p:txBody>
      </p:sp>
      <p:pic>
        <p:nvPicPr>
          <p:cNvPr id="5" name="Espace réservé du contenu 4">
            <a:extLst>
              <a:ext uri="{FF2B5EF4-FFF2-40B4-BE49-F238E27FC236}">
                <a16:creationId xmlns:a16="http://schemas.microsoft.com/office/drawing/2014/main" id="{008609C4-AD57-4358-924B-B210D7D001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56625" y="2088333"/>
            <a:ext cx="1990725" cy="2654300"/>
          </a:xfrm>
        </p:spPr>
      </p:pic>
      <p:pic>
        <p:nvPicPr>
          <p:cNvPr id="7" name="Image 6">
            <a:extLst>
              <a:ext uri="{FF2B5EF4-FFF2-40B4-BE49-F238E27FC236}">
                <a16:creationId xmlns:a16="http://schemas.microsoft.com/office/drawing/2014/main" id="{8EC8CCA2-DB6C-4489-8134-D7D3F0859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865" y="2078484"/>
            <a:ext cx="1990724" cy="2654299"/>
          </a:xfrm>
          <a:prstGeom prst="rect">
            <a:avLst/>
          </a:prstGeom>
        </p:spPr>
      </p:pic>
      <p:pic>
        <p:nvPicPr>
          <p:cNvPr id="9" name="Image 8">
            <a:extLst>
              <a:ext uri="{FF2B5EF4-FFF2-40B4-BE49-F238E27FC236}">
                <a16:creationId xmlns:a16="http://schemas.microsoft.com/office/drawing/2014/main" id="{F6CE167F-5E11-42EE-AF11-726611056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8199" y="2106192"/>
            <a:ext cx="1994825" cy="2659766"/>
          </a:xfrm>
          <a:prstGeom prst="rect">
            <a:avLst/>
          </a:prstGeom>
        </p:spPr>
      </p:pic>
      <p:pic>
        <p:nvPicPr>
          <p:cNvPr id="11" name="Image 10">
            <a:extLst>
              <a:ext uri="{FF2B5EF4-FFF2-40B4-BE49-F238E27FC236}">
                <a16:creationId xmlns:a16="http://schemas.microsoft.com/office/drawing/2014/main" id="{C3B18CD1-98CF-477B-B4B9-F7524B38F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294" y="2114878"/>
            <a:ext cx="1981795" cy="2642393"/>
          </a:xfrm>
          <a:prstGeom prst="rect">
            <a:avLst/>
          </a:prstGeom>
        </p:spPr>
      </p:pic>
      <p:pic>
        <p:nvPicPr>
          <p:cNvPr id="13" name="Image 12">
            <a:extLst>
              <a:ext uri="{FF2B5EF4-FFF2-40B4-BE49-F238E27FC236}">
                <a16:creationId xmlns:a16="http://schemas.microsoft.com/office/drawing/2014/main" id="{A9C0544D-FE3F-4493-93E0-BFBDB36FD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3105" y="2101850"/>
            <a:ext cx="1990725" cy="2654300"/>
          </a:xfrm>
          <a:prstGeom prst="rect">
            <a:avLst/>
          </a:prstGeom>
        </p:spPr>
      </p:pic>
      <p:sp>
        <p:nvSpPr>
          <p:cNvPr id="15" name="ZoneTexte 14">
            <a:extLst>
              <a:ext uri="{FF2B5EF4-FFF2-40B4-BE49-F238E27FC236}">
                <a16:creationId xmlns:a16="http://schemas.microsoft.com/office/drawing/2014/main" id="{16870ED1-7537-4520-8F38-77B2E3B5AD34}"/>
              </a:ext>
            </a:extLst>
          </p:cNvPr>
          <p:cNvSpPr txBox="1"/>
          <p:nvPr/>
        </p:nvSpPr>
        <p:spPr>
          <a:xfrm>
            <a:off x="-58360" y="1736860"/>
            <a:ext cx="1990724" cy="369332"/>
          </a:xfrm>
          <a:prstGeom prst="rect">
            <a:avLst/>
          </a:prstGeom>
          <a:noFill/>
        </p:spPr>
        <p:txBody>
          <a:bodyPr wrap="square" rtlCol="0">
            <a:spAutoFit/>
          </a:bodyPr>
          <a:lstStyle/>
          <a:p>
            <a:pPr algn="ctr"/>
            <a:r>
              <a:rPr lang="fr-FR" dirty="0"/>
              <a:t>avant</a:t>
            </a:r>
          </a:p>
        </p:txBody>
      </p:sp>
      <p:sp>
        <p:nvSpPr>
          <p:cNvPr id="19" name="ZoneTexte 18">
            <a:extLst>
              <a:ext uri="{FF2B5EF4-FFF2-40B4-BE49-F238E27FC236}">
                <a16:creationId xmlns:a16="http://schemas.microsoft.com/office/drawing/2014/main" id="{A1D8574C-8462-46FD-ACDF-CFC2F76207FD}"/>
              </a:ext>
            </a:extLst>
          </p:cNvPr>
          <p:cNvSpPr txBox="1"/>
          <p:nvPr/>
        </p:nvSpPr>
        <p:spPr>
          <a:xfrm>
            <a:off x="8610566" y="1666350"/>
            <a:ext cx="1532466" cy="369332"/>
          </a:xfrm>
          <a:prstGeom prst="rect">
            <a:avLst/>
          </a:prstGeom>
          <a:noFill/>
        </p:spPr>
        <p:txBody>
          <a:bodyPr wrap="square" rtlCol="0">
            <a:spAutoFit/>
          </a:bodyPr>
          <a:lstStyle/>
          <a:p>
            <a:pPr algn="ctr"/>
            <a:r>
              <a:rPr lang="fr-FR" dirty="0"/>
              <a:t>après</a:t>
            </a:r>
          </a:p>
        </p:txBody>
      </p:sp>
      <p:sp>
        <p:nvSpPr>
          <p:cNvPr id="21" name="ZoneTexte 20">
            <a:extLst>
              <a:ext uri="{FF2B5EF4-FFF2-40B4-BE49-F238E27FC236}">
                <a16:creationId xmlns:a16="http://schemas.microsoft.com/office/drawing/2014/main" id="{D9F73B32-B9BA-4F42-AE08-BFC4C60A80D4}"/>
              </a:ext>
            </a:extLst>
          </p:cNvPr>
          <p:cNvSpPr txBox="1"/>
          <p:nvPr/>
        </p:nvSpPr>
        <p:spPr>
          <a:xfrm>
            <a:off x="3777670" y="4816985"/>
            <a:ext cx="2174397" cy="369332"/>
          </a:xfrm>
          <a:prstGeom prst="rect">
            <a:avLst/>
          </a:prstGeom>
          <a:noFill/>
        </p:spPr>
        <p:txBody>
          <a:bodyPr wrap="square" rtlCol="0">
            <a:spAutoFit/>
          </a:bodyPr>
          <a:lstStyle/>
          <a:p>
            <a:r>
              <a:rPr lang="fr-FR" dirty="0"/>
              <a:t>Utilisation du soin</a:t>
            </a:r>
          </a:p>
        </p:txBody>
      </p:sp>
      <p:sp>
        <p:nvSpPr>
          <p:cNvPr id="23" name="ZoneTexte 22">
            <a:extLst>
              <a:ext uri="{FF2B5EF4-FFF2-40B4-BE49-F238E27FC236}">
                <a16:creationId xmlns:a16="http://schemas.microsoft.com/office/drawing/2014/main" id="{C1A100B7-685D-4837-B95D-B99AE7D36752}"/>
              </a:ext>
            </a:extLst>
          </p:cNvPr>
          <p:cNvSpPr txBox="1"/>
          <p:nvPr/>
        </p:nvSpPr>
        <p:spPr>
          <a:xfrm>
            <a:off x="9729737" y="4739153"/>
            <a:ext cx="1994825" cy="523220"/>
          </a:xfrm>
          <a:prstGeom prst="rect">
            <a:avLst/>
          </a:prstGeom>
          <a:noFill/>
        </p:spPr>
        <p:txBody>
          <a:bodyPr wrap="square" rtlCol="0">
            <a:spAutoFit/>
          </a:bodyPr>
          <a:lstStyle/>
          <a:p>
            <a:r>
              <a:rPr lang="fr-FR" sz="1400" dirty="0"/>
              <a:t>Résultat du soin sur cheveux gras</a:t>
            </a:r>
          </a:p>
        </p:txBody>
      </p:sp>
      <p:sp>
        <p:nvSpPr>
          <p:cNvPr id="25" name="ZoneTexte 24">
            <a:extLst>
              <a:ext uri="{FF2B5EF4-FFF2-40B4-BE49-F238E27FC236}">
                <a16:creationId xmlns:a16="http://schemas.microsoft.com/office/drawing/2014/main" id="{B5581D2C-48AA-47E2-87FF-0EB26196136C}"/>
              </a:ext>
            </a:extLst>
          </p:cNvPr>
          <p:cNvSpPr txBox="1"/>
          <p:nvPr/>
        </p:nvSpPr>
        <p:spPr>
          <a:xfrm>
            <a:off x="7147586" y="4739153"/>
            <a:ext cx="2060609" cy="738664"/>
          </a:xfrm>
          <a:prstGeom prst="rect">
            <a:avLst/>
          </a:prstGeom>
          <a:noFill/>
        </p:spPr>
        <p:txBody>
          <a:bodyPr wrap="square" rtlCol="0">
            <a:spAutoFit/>
          </a:bodyPr>
          <a:lstStyle/>
          <a:p>
            <a:r>
              <a:rPr lang="fr-FR" sz="1400" dirty="0"/>
              <a:t>Résultat du soin sur cheveux secs et gras en racine</a:t>
            </a:r>
          </a:p>
        </p:txBody>
      </p:sp>
    </p:spTree>
    <p:extLst>
      <p:ext uri="{BB962C8B-B14F-4D97-AF65-F5344CB8AC3E}">
        <p14:creationId xmlns:p14="http://schemas.microsoft.com/office/powerpoint/2010/main" val="3968383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TotalTime>
  <Words>327</Words>
  <Application>Microsoft Office PowerPoint</Application>
  <PresentationFormat>Grand écran</PresentationFormat>
  <Paragraphs>48</Paragraphs>
  <Slides>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Book Antiqua</vt:lpstr>
      <vt:lpstr>Calibri</vt:lpstr>
      <vt:lpstr>Calibri Light</vt:lpstr>
      <vt:lpstr>Thème Office</vt:lpstr>
      <vt:lpstr>SOIN CAPILLAIRE </vt:lpstr>
      <vt:lpstr>Sommaire</vt:lpstr>
      <vt:lpstr>LES INGREDIENTS</vt:lpstr>
      <vt:lpstr>Méthode de créations </vt:lpstr>
      <vt:lpstr>Mode d’emploi </vt:lpstr>
      <vt:lpstr>Les bienfaits </vt:lpstr>
      <vt:lpstr>Présentation PowerPoint</vt:lpstr>
      <vt:lpstr>Création du soin en laboratoire :</vt:lpstr>
      <vt:lpstr>Application du soin :</vt:lpstr>
      <vt:lpstr>Bilan :</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SOIN CAPILLAIRE </dc:title>
  <dc:creator>eleves</dc:creator>
  <cp:lastModifiedBy>Camille ARNAUDON</cp:lastModifiedBy>
  <cp:revision>37</cp:revision>
  <dcterms:created xsi:type="dcterms:W3CDTF">2022-09-19T12:44:44Z</dcterms:created>
  <dcterms:modified xsi:type="dcterms:W3CDTF">2023-01-16T13:41:53Z</dcterms:modified>
</cp:coreProperties>
</file>