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9" r:id="rId5"/>
  </p:sldIdLst>
  <p:sldSz cx="6858000" cy="9906000" type="A4"/>
  <p:notesSz cx="6888163" cy="100187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ction par défaut" id="{21571A33-53CB-43EF-B420-980169FDFBDA}">
          <p14:sldIdLst>
            <p14:sldId id="259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72A3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4ED0EFC-4291-4CA1-BF1A-8D38E98D6068}" v="76" dt="2025-11-07T15:55:14.42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25" autoAdjust="0"/>
    <p:restoredTop sz="94660"/>
  </p:normalViewPr>
  <p:slideViewPr>
    <p:cSldViewPr snapToGrid="0">
      <p:cViewPr varScale="1">
        <p:scale>
          <a:sx n="79" d="100"/>
          <a:sy n="79" d="100"/>
        </p:scale>
        <p:origin x="302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 6">
            <a:extLst>
              <a:ext uri="{FF2B5EF4-FFF2-40B4-BE49-F238E27FC236}">
                <a16:creationId xmlns:a16="http://schemas.microsoft.com/office/drawing/2014/main" id="{4606BB72-6589-0FCC-519D-A67A86F15CB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13" r="2313"/>
          <a:stretch/>
        </p:blipFill>
        <p:spPr>
          <a:xfrm>
            <a:off x="0" y="0"/>
            <a:ext cx="6858000" cy="9906000"/>
          </a:xfrm>
          <a:prstGeom prst="rect">
            <a:avLst/>
          </a:prstGeom>
        </p:spPr>
      </p:pic>
      <p:pic>
        <p:nvPicPr>
          <p:cNvPr id="8" name="Image 7">
            <a:extLst>
              <a:ext uri="{FF2B5EF4-FFF2-40B4-BE49-F238E27FC236}">
                <a16:creationId xmlns:a16="http://schemas.microsoft.com/office/drawing/2014/main" id="{AC31DCB2-B311-DB90-1DCE-D2957AA0647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965" t="1741" r="32543" b="81984"/>
          <a:stretch/>
        </p:blipFill>
        <p:spPr>
          <a:xfrm>
            <a:off x="7363326" y="2971800"/>
            <a:ext cx="2911643" cy="16122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868375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120" userDrawn="1">
          <p15:clr>
            <a:srgbClr val="FBAE40"/>
          </p15:clr>
        </p15:guide>
        <p15:guide id="2" pos="216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 6">
            <a:extLst>
              <a:ext uri="{FF2B5EF4-FFF2-40B4-BE49-F238E27FC236}">
                <a16:creationId xmlns:a16="http://schemas.microsoft.com/office/drawing/2014/main" id="{4606BB72-6589-0FCC-519D-A67A86F15CB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13" r="2313"/>
          <a:stretch/>
        </p:blipFill>
        <p:spPr>
          <a:xfrm>
            <a:off x="0" y="0"/>
            <a:ext cx="6858000" cy="9906000"/>
          </a:xfrm>
          <a:prstGeom prst="rect">
            <a:avLst/>
          </a:prstGeom>
        </p:spPr>
      </p:pic>
      <p:sp>
        <p:nvSpPr>
          <p:cNvPr id="25" name="Rectangle 24">
            <a:extLst>
              <a:ext uri="{FF2B5EF4-FFF2-40B4-BE49-F238E27FC236}">
                <a16:creationId xmlns:a16="http://schemas.microsoft.com/office/drawing/2014/main" id="{8ADBD54B-2D13-159A-63EE-B4E45EF67090}"/>
              </a:ext>
            </a:extLst>
          </p:cNvPr>
          <p:cNvSpPr/>
          <p:nvPr userDrawn="1"/>
        </p:nvSpPr>
        <p:spPr>
          <a:xfrm>
            <a:off x="2556" y="-1"/>
            <a:ext cx="6855443" cy="9905999"/>
          </a:xfrm>
          <a:prstGeom prst="rect">
            <a:avLst/>
          </a:prstGeom>
          <a:solidFill>
            <a:srgbClr val="ED950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C73FD163-0A06-EF4E-328C-BF31C885DD23}"/>
              </a:ext>
            </a:extLst>
          </p:cNvPr>
          <p:cNvSpPr txBox="1"/>
          <p:nvPr userDrawn="1"/>
        </p:nvSpPr>
        <p:spPr>
          <a:xfrm>
            <a:off x="3052482" y="9121169"/>
            <a:ext cx="351078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2800" dirty="0">
                <a:solidFill>
                  <a:schemeClr val="bg1"/>
                </a:solidFill>
                <a:latin typeface="Caveat" pitchFamily="2" charset="0"/>
              </a:rPr>
              <a:t>For </a:t>
            </a:r>
            <a:r>
              <a:rPr lang="fr-FR" sz="2800" dirty="0" err="1">
                <a:solidFill>
                  <a:schemeClr val="bg1"/>
                </a:solidFill>
                <a:latin typeface="Caveat" pitchFamily="2" charset="0"/>
              </a:rPr>
              <a:t>friends</a:t>
            </a:r>
            <a:r>
              <a:rPr lang="fr-FR" sz="2800" dirty="0">
                <a:solidFill>
                  <a:schemeClr val="bg1"/>
                </a:solidFill>
                <a:latin typeface="Caveat" pitchFamily="2" charset="0"/>
              </a:rPr>
              <a:t> &amp; </a:t>
            </a:r>
            <a:r>
              <a:rPr lang="fr-FR" sz="2800" dirty="0" err="1">
                <a:solidFill>
                  <a:schemeClr val="bg1"/>
                </a:solidFill>
                <a:latin typeface="Caveat" pitchFamily="2" charset="0"/>
              </a:rPr>
              <a:t>food</a:t>
            </a:r>
            <a:r>
              <a:rPr lang="fr-FR" sz="2800" dirty="0">
                <a:solidFill>
                  <a:schemeClr val="bg1"/>
                </a:solidFill>
                <a:latin typeface="Caveat" pitchFamily="2" charset="0"/>
              </a:rPr>
              <a:t>…</a:t>
            </a:r>
          </a:p>
        </p:txBody>
      </p:sp>
      <p:pic>
        <p:nvPicPr>
          <p:cNvPr id="31" name="Image 30" descr="Une image contenant texte, Police, Graphique, logo&#10;&#10;Le contenu généré par l’IA peut être incorrect.">
            <a:extLst>
              <a:ext uri="{FF2B5EF4-FFF2-40B4-BE49-F238E27FC236}">
                <a16:creationId xmlns:a16="http://schemas.microsoft.com/office/drawing/2014/main" id="{F3852C8D-DEEE-85E0-1948-A0871FFCDBEF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203" y="313995"/>
            <a:ext cx="3183946" cy="1765168"/>
          </a:xfrm>
          <a:prstGeom prst="rect">
            <a:avLst/>
          </a:prstGeom>
        </p:spPr>
      </p:pic>
      <p:pic>
        <p:nvPicPr>
          <p:cNvPr id="6" name="Image 5">
            <a:extLst>
              <a:ext uri="{FF2B5EF4-FFF2-40B4-BE49-F238E27FC236}">
                <a16:creationId xmlns:a16="http://schemas.microsoft.com/office/drawing/2014/main" id="{7472F8DE-E79D-1AC5-ACB4-A4EC0D77217C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81175" y="313995"/>
            <a:ext cx="1116622" cy="1116622"/>
          </a:xfrm>
          <a:prstGeom prst="rect">
            <a:avLst/>
          </a:prstGeom>
        </p:spPr>
      </p:pic>
      <p:sp>
        <p:nvSpPr>
          <p:cNvPr id="27" name="Espace réservé du texte 26">
            <a:extLst>
              <a:ext uri="{FF2B5EF4-FFF2-40B4-BE49-F238E27FC236}">
                <a16:creationId xmlns:a16="http://schemas.microsoft.com/office/drawing/2014/main" id="{0FEBAA3D-A82F-5FEC-11A7-F3EA1C51EBE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575658" y="1720037"/>
            <a:ext cx="3510783" cy="35912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lang="fr-FR" sz="1400" b="1" i="0" kern="1200" dirty="0">
                <a:solidFill>
                  <a:schemeClr val="bg1"/>
                </a:solidFill>
                <a:latin typeface="Montserrat" panose="00000500000000000000" pitchFamily="2" charset="0"/>
                <a:ea typeface="+mn-ea"/>
                <a:cs typeface="+mn-cs"/>
              </a:defRPr>
            </a:lvl1pPr>
          </a:lstStyle>
          <a:p>
            <a:pPr lvl="0"/>
            <a:r>
              <a:rPr lang="fr-FR" dirty="0"/>
              <a:t>Cliquez</a:t>
            </a:r>
          </a:p>
        </p:txBody>
      </p:sp>
    </p:spTree>
    <p:extLst>
      <p:ext uri="{BB962C8B-B14F-4D97-AF65-F5344CB8AC3E}">
        <p14:creationId xmlns:p14="http://schemas.microsoft.com/office/powerpoint/2010/main" val="190223146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120" userDrawn="1">
          <p15:clr>
            <a:srgbClr val="FBAE40"/>
          </p15:clr>
        </p15:guide>
        <p15:guide id="2" pos="216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>
            <a:extLst>
              <a:ext uri="{FF2B5EF4-FFF2-40B4-BE49-F238E27FC236}">
                <a16:creationId xmlns:a16="http://schemas.microsoft.com/office/drawing/2014/main" id="{BA247E66-1DC8-E48F-5F04-AF3F8EE6C27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13" r="2313"/>
          <a:stretch/>
        </p:blipFill>
        <p:spPr>
          <a:xfrm>
            <a:off x="0" y="0"/>
            <a:ext cx="6858000" cy="9906000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CB434C8F-2D8A-C03C-A3D4-4C5F25FD7BFF}"/>
              </a:ext>
            </a:extLst>
          </p:cNvPr>
          <p:cNvSpPr/>
          <p:nvPr userDrawn="1"/>
        </p:nvSpPr>
        <p:spPr>
          <a:xfrm>
            <a:off x="2556" y="-1"/>
            <a:ext cx="6855443" cy="9905999"/>
          </a:xfrm>
          <a:prstGeom prst="rect">
            <a:avLst/>
          </a:prstGeom>
          <a:solidFill>
            <a:srgbClr val="ED950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5956B48A-294F-F1B3-CFD5-3DB81C50BD0D}"/>
              </a:ext>
            </a:extLst>
          </p:cNvPr>
          <p:cNvSpPr txBox="1"/>
          <p:nvPr userDrawn="1"/>
        </p:nvSpPr>
        <p:spPr>
          <a:xfrm>
            <a:off x="3052482" y="9121169"/>
            <a:ext cx="351078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2800" dirty="0">
                <a:solidFill>
                  <a:schemeClr val="bg1"/>
                </a:solidFill>
                <a:latin typeface="Caveat" pitchFamily="2" charset="0"/>
              </a:rPr>
              <a:t>For </a:t>
            </a:r>
            <a:r>
              <a:rPr lang="fr-FR" sz="2800" dirty="0" err="1">
                <a:solidFill>
                  <a:schemeClr val="bg1"/>
                </a:solidFill>
                <a:latin typeface="Caveat" pitchFamily="2" charset="0"/>
              </a:rPr>
              <a:t>friends</a:t>
            </a:r>
            <a:r>
              <a:rPr lang="fr-FR" sz="2800" dirty="0">
                <a:solidFill>
                  <a:schemeClr val="bg1"/>
                </a:solidFill>
                <a:latin typeface="Caveat" pitchFamily="2" charset="0"/>
              </a:rPr>
              <a:t> &amp; </a:t>
            </a:r>
            <a:r>
              <a:rPr lang="fr-FR" sz="2800" dirty="0" err="1">
                <a:solidFill>
                  <a:schemeClr val="bg1"/>
                </a:solidFill>
                <a:latin typeface="Caveat" pitchFamily="2" charset="0"/>
              </a:rPr>
              <a:t>food</a:t>
            </a:r>
            <a:r>
              <a:rPr lang="fr-FR" sz="2800" dirty="0">
                <a:solidFill>
                  <a:schemeClr val="bg1"/>
                </a:solidFill>
                <a:latin typeface="Caveat" pitchFamily="2" charset="0"/>
              </a:rPr>
              <a:t>…</a:t>
            </a:r>
          </a:p>
        </p:txBody>
      </p:sp>
      <p:pic>
        <p:nvPicPr>
          <p:cNvPr id="10" name="Image 9" descr="Une image contenant texte, Police, Graphique, logo&#10;&#10;Le contenu généré par l’IA peut être incorrect.">
            <a:extLst>
              <a:ext uri="{FF2B5EF4-FFF2-40B4-BE49-F238E27FC236}">
                <a16:creationId xmlns:a16="http://schemas.microsoft.com/office/drawing/2014/main" id="{16196F3E-E78E-BC3B-6694-C416B7B4D290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203" y="313995"/>
            <a:ext cx="3183946" cy="1765168"/>
          </a:xfrm>
          <a:prstGeom prst="rect">
            <a:avLst/>
          </a:prstGeom>
        </p:spPr>
      </p:pic>
      <p:pic>
        <p:nvPicPr>
          <p:cNvPr id="11" name="Image 10">
            <a:extLst>
              <a:ext uri="{FF2B5EF4-FFF2-40B4-BE49-F238E27FC236}">
                <a16:creationId xmlns:a16="http://schemas.microsoft.com/office/drawing/2014/main" id="{5EFA217D-6061-D24A-D64D-79CCD2542CE8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81175" y="313995"/>
            <a:ext cx="1116622" cy="1116622"/>
          </a:xfrm>
          <a:prstGeom prst="rect">
            <a:avLst/>
          </a:prstGeom>
        </p:spPr>
      </p:pic>
      <p:sp>
        <p:nvSpPr>
          <p:cNvPr id="13" name="Espace réservé du texte 26">
            <a:extLst>
              <a:ext uri="{FF2B5EF4-FFF2-40B4-BE49-F238E27FC236}">
                <a16:creationId xmlns:a16="http://schemas.microsoft.com/office/drawing/2014/main" id="{7634B922-F959-AF6E-8EB6-89C680FE98D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575658" y="1720037"/>
            <a:ext cx="3510783" cy="35912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lang="fr-FR" sz="1800" b="1" i="0" kern="1200" dirty="0">
                <a:solidFill>
                  <a:schemeClr val="bg1"/>
                </a:solidFill>
                <a:latin typeface="Montserrat" panose="00000500000000000000" pitchFamily="2" charset="0"/>
                <a:ea typeface="+mn-ea"/>
                <a:cs typeface="+mn-cs"/>
              </a:defRPr>
            </a:lvl1pPr>
          </a:lstStyle>
          <a:p>
            <a:pPr lvl="0"/>
            <a:r>
              <a:rPr lang="fr-FR" dirty="0"/>
              <a:t>Cliquez</a:t>
            </a:r>
          </a:p>
        </p:txBody>
      </p:sp>
    </p:spTree>
    <p:extLst>
      <p:ext uri="{BB962C8B-B14F-4D97-AF65-F5344CB8AC3E}">
        <p14:creationId xmlns:p14="http://schemas.microsoft.com/office/powerpoint/2010/main" val="203417380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120" userDrawn="1">
          <p15:clr>
            <a:srgbClr val="FBAE40"/>
          </p15:clr>
        </p15:guide>
        <p15:guide id="2" pos="2160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 6">
            <a:extLst>
              <a:ext uri="{FF2B5EF4-FFF2-40B4-BE49-F238E27FC236}">
                <a16:creationId xmlns:a16="http://schemas.microsoft.com/office/drawing/2014/main" id="{4606BB72-6589-0FCC-519D-A67A86F15CB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13" r="2313"/>
          <a:stretch/>
        </p:blipFill>
        <p:spPr>
          <a:xfrm>
            <a:off x="0" y="0"/>
            <a:ext cx="6858000" cy="9906000"/>
          </a:xfrm>
          <a:prstGeom prst="rect">
            <a:avLst/>
          </a:prstGeom>
        </p:spPr>
      </p:pic>
      <p:sp>
        <p:nvSpPr>
          <p:cNvPr id="25" name="Rectangle 24">
            <a:extLst>
              <a:ext uri="{FF2B5EF4-FFF2-40B4-BE49-F238E27FC236}">
                <a16:creationId xmlns:a16="http://schemas.microsoft.com/office/drawing/2014/main" id="{8ADBD54B-2D13-159A-63EE-B4E45EF67090}"/>
              </a:ext>
            </a:extLst>
          </p:cNvPr>
          <p:cNvSpPr/>
          <p:nvPr userDrawn="1"/>
        </p:nvSpPr>
        <p:spPr>
          <a:xfrm>
            <a:off x="2556" y="-1"/>
            <a:ext cx="6855443" cy="9905999"/>
          </a:xfrm>
          <a:prstGeom prst="rect">
            <a:avLst/>
          </a:prstGeom>
          <a:solidFill>
            <a:srgbClr val="E72A3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C73FD163-0A06-EF4E-328C-BF31C885DD23}"/>
              </a:ext>
            </a:extLst>
          </p:cNvPr>
          <p:cNvSpPr txBox="1"/>
          <p:nvPr userDrawn="1"/>
        </p:nvSpPr>
        <p:spPr>
          <a:xfrm>
            <a:off x="3052482" y="9121169"/>
            <a:ext cx="351078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2800" dirty="0">
                <a:solidFill>
                  <a:schemeClr val="bg1"/>
                </a:solidFill>
                <a:latin typeface="Caveat" pitchFamily="2" charset="0"/>
              </a:rPr>
              <a:t>For </a:t>
            </a:r>
            <a:r>
              <a:rPr lang="fr-FR" sz="2800" dirty="0" err="1">
                <a:solidFill>
                  <a:schemeClr val="bg1"/>
                </a:solidFill>
                <a:latin typeface="Caveat" pitchFamily="2" charset="0"/>
              </a:rPr>
              <a:t>friends</a:t>
            </a:r>
            <a:r>
              <a:rPr lang="fr-FR" sz="2800" dirty="0">
                <a:solidFill>
                  <a:schemeClr val="bg1"/>
                </a:solidFill>
                <a:latin typeface="Caveat" pitchFamily="2" charset="0"/>
              </a:rPr>
              <a:t> &amp; </a:t>
            </a:r>
            <a:r>
              <a:rPr lang="fr-FR" sz="2800" dirty="0" err="1">
                <a:solidFill>
                  <a:schemeClr val="bg1"/>
                </a:solidFill>
                <a:latin typeface="Caveat" pitchFamily="2" charset="0"/>
              </a:rPr>
              <a:t>food</a:t>
            </a:r>
            <a:r>
              <a:rPr lang="fr-FR" sz="2800" dirty="0">
                <a:solidFill>
                  <a:schemeClr val="bg1"/>
                </a:solidFill>
                <a:latin typeface="Caveat" pitchFamily="2" charset="0"/>
              </a:rPr>
              <a:t>…</a:t>
            </a:r>
          </a:p>
        </p:txBody>
      </p:sp>
      <p:pic>
        <p:nvPicPr>
          <p:cNvPr id="2" name="Image 1">
            <a:extLst>
              <a:ext uri="{FF2B5EF4-FFF2-40B4-BE49-F238E27FC236}">
                <a16:creationId xmlns:a16="http://schemas.microsoft.com/office/drawing/2014/main" id="{0D976BBD-95BA-916C-E579-B38A06004592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1481" y="362678"/>
            <a:ext cx="1116622" cy="1116622"/>
          </a:xfrm>
          <a:prstGeom prst="rect">
            <a:avLst/>
          </a:prstGeom>
        </p:spPr>
      </p:pic>
      <p:sp>
        <p:nvSpPr>
          <p:cNvPr id="4" name="Espace réservé du texte 26">
            <a:extLst>
              <a:ext uri="{FF2B5EF4-FFF2-40B4-BE49-F238E27FC236}">
                <a16:creationId xmlns:a16="http://schemas.microsoft.com/office/drawing/2014/main" id="{A7DBDEE6-66E5-73D2-51C2-C1BA2414CC0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052482" y="1768720"/>
            <a:ext cx="3510783" cy="35912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lang="fr-FR" sz="1400" b="1" i="0" kern="1200" dirty="0">
                <a:solidFill>
                  <a:schemeClr val="bg1"/>
                </a:solidFill>
                <a:latin typeface="Montserrat" panose="00000500000000000000" pitchFamily="2" charset="0"/>
                <a:ea typeface="+mn-ea"/>
                <a:cs typeface="+mn-cs"/>
              </a:defRPr>
            </a:lvl1pPr>
          </a:lstStyle>
          <a:p>
            <a:pPr lvl="0"/>
            <a:r>
              <a:rPr lang="fr-FR" dirty="0"/>
              <a:t>Cliquez</a:t>
            </a:r>
          </a:p>
        </p:txBody>
      </p:sp>
    </p:spTree>
    <p:extLst>
      <p:ext uri="{BB962C8B-B14F-4D97-AF65-F5344CB8AC3E}">
        <p14:creationId xmlns:p14="http://schemas.microsoft.com/office/powerpoint/2010/main" val="333195549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120" userDrawn="1">
          <p15:clr>
            <a:srgbClr val="FBAE40"/>
          </p15:clr>
        </p15:guide>
        <p15:guide id="2" pos="216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615886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4" r:id="rId3"/>
    <p:sldLayoutId id="2147483663" r:id="rId4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96C3828-579F-030B-00FC-7E8A8AB4237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2C564E54-4A4A-821A-D61A-BD9662B2D21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575658" y="1720037"/>
            <a:ext cx="3510783" cy="218491"/>
          </a:xfrm>
        </p:spPr>
        <p:txBody>
          <a:bodyPr/>
          <a:lstStyle/>
          <a:p>
            <a:r>
              <a:rPr lang="fr-FR" dirty="0"/>
              <a:t>Du 1 au 5 juin  2026</a:t>
            </a:r>
          </a:p>
          <a:p>
            <a:r>
              <a:rPr lang="fr-FR" dirty="0"/>
              <a:t>Tous nos plat sont a consommer dans l’heure</a:t>
            </a:r>
          </a:p>
        </p:txBody>
      </p:sp>
      <p:graphicFrame>
        <p:nvGraphicFramePr>
          <p:cNvPr id="5" name="Tableau 4">
            <a:extLst>
              <a:ext uri="{FF2B5EF4-FFF2-40B4-BE49-F238E27FC236}">
                <a16:creationId xmlns:a16="http://schemas.microsoft.com/office/drawing/2014/main" id="{77A8CCBB-12D4-D208-361E-A9A718C0327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88108343"/>
              </p:ext>
            </p:extLst>
          </p:nvPr>
        </p:nvGraphicFramePr>
        <p:xfrm>
          <a:off x="504281" y="2218945"/>
          <a:ext cx="5849437" cy="717564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36711">
                  <a:extLst>
                    <a:ext uri="{9D8B030D-6E8A-4147-A177-3AD203B41FA5}">
                      <a16:colId xmlns:a16="http://schemas.microsoft.com/office/drawing/2014/main" val="1034476231"/>
                    </a:ext>
                  </a:extLst>
                </a:gridCol>
                <a:gridCol w="3618853">
                  <a:extLst>
                    <a:ext uri="{9D8B030D-6E8A-4147-A177-3AD203B41FA5}">
                      <a16:colId xmlns:a16="http://schemas.microsoft.com/office/drawing/2014/main" val="3052513905"/>
                    </a:ext>
                  </a:extLst>
                </a:gridCol>
                <a:gridCol w="893873">
                  <a:extLst>
                    <a:ext uri="{9D8B030D-6E8A-4147-A177-3AD203B41FA5}">
                      <a16:colId xmlns:a16="http://schemas.microsoft.com/office/drawing/2014/main" val="3574017577"/>
                    </a:ext>
                  </a:extLst>
                </a:gridCol>
              </a:tblGrid>
              <a:tr h="530029">
                <a:tc rowSpan="3">
                  <a:txBody>
                    <a:bodyPr/>
                    <a:lstStyle/>
                    <a:p>
                      <a:r>
                        <a:rPr lang="fr-FR" sz="1600" b="1" dirty="0">
                          <a:solidFill>
                            <a:schemeClr val="bg1"/>
                          </a:solidFill>
                          <a:latin typeface="Montserrat" panose="00000500000000000000" pitchFamily="2" charset="0"/>
                        </a:rPr>
                        <a:t>LUNDI</a:t>
                      </a:r>
                    </a:p>
                  </a:txBody>
                  <a:tcPr marL="58652" marR="58652" marT="29326" marB="29326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1" i="0" kern="1200" dirty="0">
                          <a:solidFill>
                            <a:schemeClr val="bg1"/>
                          </a:solidFill>
                          <a:effectLst/>
                          <a:latin typeface="Montserrat" panose="00000500000000000000" pitchFamily="2" charset="0"/>
                          <a:ea typeface="+mn-ea"/>
                          <a:cs typeface="+mn-cs"/>
                        </a:rPr>
                        <a:t>Panini au thon /panini </a:t>
                      </a:r>
                      <a:br>
                        <a:rPr lang="en-US" sz="1600" b="1" i="0" kern="1200" dirty="0">
                          <a:solidFill>
                            <a:schemeClr val="bg1"/>
                          </a:solidFill>
                          <a:effectLst/>
                          <a:latin typeface="Montserrat" panose="00000500000000000000" pitchFamily="2" charset="0"/>
                          <a:ea typeface="+mn-ea"/>
                          <a:cs typeface="+mn-cs"/>
                        </a:rPr>
                      </a:br>
                      <a:r>
                        <a:rPr lang="en-US" sz="1600" b="1" i="0" kern="1200" dirty="0">
                          <a:solidFill>
                            <a:schemeClr val="bg1"/>
                          </a:solidFill>
                          <a:effectLst/>
                          <a:latin typeface="Montserrat" panose="00000500000000000000" pitchFamily="2" charset="0"/>
                          <a:ea typeface="+mn-ea"/>
                          <a:cs typeface="+mn-cs"/>
                        </a:rPr>
                        <a:t> thon , </a:t>
                      </a:r>
                      <a:r>
                        <a:rPr lang="en-US" sz="1600" b="1" i="0" kern="1200" dirty="0" err="1">
                          <a:solidFill>
                            <a:schemeClr val="bg1"/>
                          </a:solidFill>
                          <a:effectLst/>
                          <a:latin typeface="Montserrat" panose="00000500000000000000" pitchFamily="2" charset="0"/>
                          <a:ea typeface="+mn-ea"/>
                          <a:cs typeface="+mn-cs"/>
                        </a:rPr>
                        <a:t>tomate</a:t>
                      </a:r>
                      <a:r>
                        <a:rPr lang="en-US" sz="1600" b="1" i="0" kern="1200" dirty="0">
                          <a:solidFill>
                            <a:schemeClr val="bg1"/>
                          </a:solidFill>
                          <a:effectLst/>
                          <a:latin typeface="Montserrat" panose="00000500000000000000" pitchFamily="2" charset="0"/>
                          <a:ea typeface="+mn-ea"/>
                          <a:cs typeface="+mn-cs"/>
                        </a:rPr>
                        <a:t>, mozzarella, crème</a:t>
                      </a:r>
                      <a:endParaRPr lang="fr-FR" sz="1200" b="0" i="0" kern="1200" dirty="0">
                        <a:solidFill>
                          <a:schemeClr val="bg1"/>
                        </a:solidFill>
                        <a:effectLst/>
                        <a:latin typeface="Montserrat Light" panose="00000400000000000000" pitchFamily="2" charset="0"/>
                        <a:ea typeface="+mn-ea"/>
                        <a:cs typeface="+mn-cs"/>
                      </a:endParaRPr>
                    </a:p>
                  </a:txBody>
                  <a:tcPr marL="58652" marR="58652" marT="29326" marB="29326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1400" b="1" i="0" kern="1200" dirty="0">
                          <a:solidFill>
                            <a:schemeClr val="bg1"/>
                          </a:solidFill>
                          <a:effectLst/>
                          <a:latin typeface="Montserrat Light" panose="00000400000000000000" pitchFamily="2" charset="0"/>
                          <a:ea typeface="+mn-ea"/>
                          <a:cs typeface="+mn-cs"/>
                        </a:rPr>
                        <a:t>3,60 €</a:t>
                      </a:r>
                    </a:p>
                  </a:txBody>
                  <a:tcPr marL="58652" marR="58652" marT="29326" marB="29326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81593999"/>
                  </a:ext>
                </a:extLst>
              </a:tr>
              <a:tr h="470888">
                <a:tc vMerge="1">
                  <a:txBody>
                    <a:bodyPr/>
                    <a:lstStyle/>
                    <a:p>
                      <a:endParaRPr lang="fr-FR" sz="1800" b="0" dirty="0">
                        <a:solidFill>
                          <a:schemeClr val="bg1"/>
                        </a:solidFill>
                        <a:latin typeface="Montserrat Light" panose="00000400000000000000" pitchFamily="2" charset="0"/>
                      </a:endParaRPr>
                    </a:p>
                  </a:txBody>
                  <a:tcPr marL="58652" marR="58652" marT="29326" marB="29326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1" i="0" kern="1200" dirty="0">
                          <a:solidFill>
                            <a:schemeClr val="bg1"/>
                          </a:solidFill>
                          <a:effectLst/>
                          <a:latin typeface="Montserrat" panose="00000500000000000000" pitchFamily="2" charset="0"/>
                          <a:ea typeface="+mn-ea"/>
                          <a:cs typeface="+mn-cs"/>
                        </a:rPr>
                        <a:t>Sandwich</a:t>
                      </a:r>
                      <a:r>
                        <a:rPr lang="en-US" sz="1600" b="1" i="0" kern="1200" dirty="0">
                          <a:solidFill>
                            <a:schemeClr val="bg1"/>
                          </a:solidFill>
                          <a:effectLst/>
                          <a:latin typeface="Montserrat Light" panose="00000400000000000000" pitchFamily="2" charset="0"/>
                          <a:ea typeface="+mn-ea"/>
                          <a:cs typeface="+mn-cs"/>
                        </a:rPr>
                        <a:t>  jambon</a:t>
                      </a:r>
                      <a:br>
                        <a:rPr lang="en-US" sz="1600" b="1" i="0" kern="1200" dirty="0">
                          <a:solidFill>
                            <a:schemeClr val="bg1"/>
                          </a:solidFill>
                          <a:effectLst/>
                          <a:latin typeface="Montserrat Light" panose="00000400000000000000" pitchFamily="2" charset="0"/>
                          <a:ea typeface="+mn-ea"/>
                          <a:cs typeface="+mn-cs"/>
                        </a:rPr>
                      </a:br>
                      <a:r>
                        <a:rPr lang="en-US" sz="1600" b="1" i="0" kern="1200" dirty="0" err="1">
                          <a:solidFill>
                            <a:schemeClr val="bg1"/>
                          </a:solidFill>
                          <a:effectLst/>
                          <a:latin typeface="Montserrat Light" panose="00000400000000000000" pitchFamily="2" charset="0"/>
                          <a:ea typeface="+mn-ea"/>
                          <a:cs typeface="+mn-cs"/>
                        </a:rPr>
                        <a:t>jambon</a:t>
                      </a:r>
                      <a:r>
                        <a:rPr lang="en-US" sz="1600" b="1" i="0" kern="1200" dirty="0">
                          <a:solidFill>
                            <a:schemeClr val="bg1"/>
                          </a:solidFill>
                          <a:effectLst/>
                          <a:latin typeface="Montserrat Light" panose="00000400000000000000" pitchFamily="2" charset="0"/>
                          <a:ea typeface="+mn-ea"/>
                          <a:cs typeface="+mn-cs"/>
                        </a:rPr>
                        <a:t> blanc , beurre, </a:t>
                      </a:r>
                      <a:r>
                        <a:rPr lang="en-US" sz="1600" b="1" i="0" kern="1200" dirty="0" err="1">
                          <a:solidFill>
                            <a:schemeClr val="bg1"/>
                          </a:solidFill>
                          <a:effectLst/>
                          <a:latin typeface="Montserrat Light" panose="00000400000000000000" pitchFamily="2" charset="0"/>
                          <a:ea typeface="+mn-ea"/>
                          <a:cs typeface="+mn-cs"/>
                        </a:rPr>
                        <a:t>salade</a:t>
                      </a:r>
                      <a:endParaRPr lang="fr-FR" sz="1200" b="0" i="0" kern="1200" dirty="0">
                        <a:solidFill>
                          <a:schemeClr val="bg1"/>
                        </a:solidFill>
                        <a:effectLst/>
                        <a:latin typeface="Montserrat Light" panose="00000400000000000000" pitchFamily="2" charset="0"/>
                        <a:ea typeface="+mn-ea"/>
                        <a:cs typeface="+mn-cs"/>
                      </a:endParaRPr>
                    </a:p>
                  </a:txBody>
                  <a:tcPr marL="58652" marR="58652" marT="29326" marB="29326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1400" b="1" i="0" kern="1200" dirty="0">
                          <a:solidFill>
                            <a:schemeClr val="bg1"/>
                          </a:solidFill>
                          <a:effectLst/>
                          <a:latin typeface="Montserrat Light" panose="00000400000000000000" pitchFamily="2" charset="0"/>
                          <a:ea typeface="+mn-ea"/>
                          <a:cs typeface="+mn-cs"/>
                        </a:rPr>
                        <a:t>3,20 €</a:t>
                      </a:r>
                    </a:p>
                  </a:txBody>
                  <a:tcPr marL="58652" marR="58652" marT="29326" marB="29326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69994753"/>
                  </a:ext>
                </a:extLst>
              </a:tr>
              <a:tr h="677881">
                <a:tc vMerge="1">
                  <a:txBody>
                    <a:bodyPr/>
                    <a:lstStyle/>
                    <a:p>
                      <a:endParaRPr lang="fr-FR" sz="1800" b="0" dirty="0">
                        <a:solidFill>
                          <a:schemeClr val="bg1"/>
                        </a:solidFill>
                        <a:latin typeface="Montserrat Light" panose="00000400000000000000" pitchFamily="2" charset="0"/>
                      </a:endParaRPr>
                    </a:p>
                  </a:txBody>
                  <a:tcPr marL="58652" marR="58652" marT="29326" marB="29326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685800" rtl="0" eaLnBrk="1" latinLnBrk="0" hangingPunct="1"/>
                      <a:r>
                        <a:rPr lang="fr-FR" sz="1600" b="1" i="0" kern="1200" dirty="0">
                          <a:solidFill>
                            <a:schemeClr val="bg1"/>
                          </a:solidFill>
                          <a:effectLst/>
                          <a:latin typeface="Montserrat" panose="00000500000000000000" pitchFamily="2" charset="0"/>
                          <a:ea typeface="+mn-ea"/>
                          <a:cs typeface="+mn-cs"/>
                        </a:rPr>
                        <a:t>Salades</a:t>
                      </a:r>
                      <a:endParaRPr lang="fr-FR" sz="1600" b="1" i="0" kern="1200" dirty="0">
                        <a:solidFill>
                          <a:schemeClr val="bg1"/>
                        </a:solidFill>
                        <a:effectLst/>
                        <a:latin typeface="Montserrat Light" panose="00000400000000000000" pitchFamily="2" charset="0"/>
                        <a:ea typeface="+mn-ea"/>
                        <a:cs typeface="+mn-cs"/>
                      </a:endParaRPr>
                    </a:p>
                    <a:p>
                      <a:r>
                        <a:rPr lang="fr-FR" sz="1200" b="0" i="0" kern="1200" dirty="0">
                          <a:solidFill>
                            <a:schemeClr val="bg1"/>
                          </a:solidFill>
                          <a:effectLst/>
                          <a:latin typeface="Montserrat Light" panose="00000400000000000000" pitchFamily="2" charset="0"/>
                          <a:ea typeface="+mn-ea"/>
                          <a:cs typeface="+mn-cs"/>
                        </a:rPr>
                        <a:t>Carottes râpées</a:t>
                      </a:r>
                    </a:p>
                    <a:p>
                      <a:r>
                        <a:rPr lang="fr-FR" sz="1200" b="0" i="0" kern="1200" dirty="0">
                          <a:solidFill>
                            <a:schemeClr val="bg1"/>
                          </a:solidFill>
                          <a:effectLst/>
                          <a:latin typeface="Montserrat Light" panose="00000400000000000000" pitchFamily="2" charset="0"/>
                          <a:ea typeface="+mn-ea"/>
                          <a:cs typeface="+mn-cs"/>
                        </a:rPr>
                        <a:t>Taboulé </a:t>
                      </a:r>
                    </a:p>
                  </a:txBody>
                  <a:tcPr marL="58652" marR="58652" marT="29326" marB="29326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fr-FR" sz="1400" b="1" i="0" kern="1200" dirty="0">
                        <a:solidFill>
                          <a:schemeClr val="bg1"/>
                        </a:solidFill>
                        <a:effectLst/>
                        <a:latin typeface="Montserrat Light" panose="00000400000000000000" pitchFamily="2" charset="0"/>
                        <a:ea typeface="+mn-ea"/>
                        <a:cs typeface="+mn-cs"/>
                      </a:endParaRPr>
                    </a:p>
                    <a:p>
                      <a:pPr algn="r"/>
                      <a:r>
                        <a:rPr lang="fr-FR" sz="1400" b="1" i="0" kern="1200" dirty="0">
                          <a:solidFill>
                            <a:schemeClr val="bg1"/>
                          </a:solidFill>
                          <a:effectLst/>
                          <a:latin typeface="Montserrat Light" panose="00000400000000000000" pitchFamily="2" charset="0"/>
                          <a:ea typeface="+mn-ea"/>
                          <a:cs typeface="+mn-cs"/>
                        </a:rPr>
                        <a:t>2,90€</a:t>
                      </a:r>
                    </a:p>
                    <a:p>
                      <a:pPr algn="r"/>
                      <a:r>
                        <a:rPr lang="fr-FR" sz="1400" b="1" i="0" kern="1200" dirty="0">
                          <a:solidFill>
                            <a:schemeClr val="bg1"/>
                          </a:solidFill>
                          <a:effectLst/>
                          <a:latin typeface="Montserrat Light" panose="00000400000000000000" pitchFamily="2" charset="0"/>
                          <a:ea typeface="+mn-ea"/>
                          <a:cs typeface="+mn-cs"/>
                        </a:rPr>
                        <a:t>2,30€</a:t>
                      </a:r>
                    </a:p>
                  </a:txBody>
                  <a:tcPr marL="58652" marR="58652" marT="29326" marB="29326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42604102"/>
                  </a:ext>
                </a:extLst>
              </a:tr>
              <a:tr h="470888">
                <a:tc rowSpan="3">
                  <a:txBody>
                    <a:bodyPr/>
                    <a:lstStyle/>
                    <a:p>
                      <a:r>
                        <a:rPr lang="fr-FR" sz="1600" b="1" dirty="0">
                          <a:solidFill>
                            <a:schemeClr val="bg1"/>
                          </a:solidFill>
                          <a:latin typeface="Montserrat" panose="00000500000000000000" pitchFamily="2" charset="0"/>
                        </a:rPr>
                        <a:t>MARDI</a:t>
                      </a:r>
                    </a:p>
                  </a:txBody>
                  <a:tcPr marL="58652" marR="58652" marT="29326" marB="29326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sz="1600" b="1" i="0" kern="1200" dirty="0">
                          <a:solidFill>
                            <a:schemeClr val="bg1"/>
                          </a:solidFill>
                          <a:effectLst/>
                          <a:latin typeface="Montserrat" panose="00000500000000000000" pitchFamily="2" charset="0"/>
                          <a:ea typeface="+mn-ea"/>
                          <a:cs typeface="+mn-cs"/>
                        </a:rPr>
                        <a:t>Panini poulet curry/panini fromage</a:t>
                      </a:r>
                      <a:br>
                        <a:rPr lang="fr-FR" sz="1200" b="0" i="0" kern="1200" dirty="0">
                          <a:solidFill>
                            <a:schemeClr val="bg1"/>
                          </a:solidFill>
                          <a:effectLst/>
                          <a:latin typeface="Montserrat Light" panose="00000400000000000000" pitchFamily="2" charset="0"/>
                          <a:ea typeface="+mn-ea"/>
                          <a:cs typeface="+mn-cs"/>
                        </a:rPr>
                      </a:br>
                      <a:r>
                        <a:rPr lang="fr-FR" sz="1200" b="0" i="0" kern="1200" dirty="0">
                          <a:solidFill>
                            <a:schemeClr val="bg1"/>
                          </a:solidFill>
                          <a:effectLst/>
                          <a:latin typeface="Montserrat Light" panose="00000400000000000000" pitchFamily="2" charset="0"/>
                          <a:ea typeface="+mn-ea"/>
                          <a:cs typeface="+mn-cs"/>
                        </a:rPr>
                        <a:t> poulet curry, ketchup, mozzarella </a:t>
                      </a:r>
                    </a:p>
                  </a:txBody>
                  <a:tcPr marL="58652" marR="58652" marT="29326" marB="29326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1400" b="1" i="0" kern="1200" dirty="0">
                          <a:solidFill>
                            <a:schemeClr val="bg1"/>
                          </a:solidFill>
                          <a:effectLst/>
                          <a:latin typeface="Montserrat Light" panose="00000400000000000000" pitchFamily="2" charset="0"/>
                          <a:ea typeface="+mn-ea"/>
                          <a:cs typeface="+mn-cs"/>
                        </a:rPr>
                        <a:t>3,60 €</a:t>
                      </a:r>
                    </a:p>
                  </a:txBody>
                  <a:tcPr marL="58652" marR="58652" marT="29326" marB="29326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4742147"/>
                  </a:ext>
                </a:extLst>
              </a:tr>
              <a:tr h="470888">
                <a:tc vMerge="1">
                  <a:txBody>
                    <a:bodyPr/>
                    <a:lstStyle/>
                    <a:p>
                      <a:endParaRPr lang="fr-FR" sz="1800" b="0" dirty="0">
                        <a:solidFill>
                          <a:schemeClr val="bg1"/>
                        </a:solidFill>
                        <a:latin typeface="Montserrat Light" panose="00000400000000000000" pitchFamily="2" charset="0"/>
                      </a:endParaRPr>
                    </a:p>
                  </a:txBody>
                  <a:tcPr marL="58652" marR="58652" marT="29326" marB="29326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sz="1600" b="1" i="0" kern="1200" dirty="0">
                          <a:solidFill>
                            <a:schemeClr val="bg1"/>
                          </a:solidFill>
                          <a:effectLst/>
                          <a:latin typeface="Montserrat" panose="00000500000000000000" pitchFamily="2" charset="0"/>
                          <a:ea typeface="+mn-ea"/>
                          <a:cs typeface="+mn-cs"/>
                        </a:rPr>
                        <a:t>Sandwich  trois fromage</a:t>
                      </a:r>
                      <a:br>
                        <a:rPr lang="fr-FR" sz="1600" b="1" i="0" kern="1200" dirty="0">
                          <a:solidFill>
                            <a:schemeClr val="bg1"/>
                          </a:solidFill>
                          <a:effectLst/>
                          <a:latin typeface="Montserrat" panose="00000500000000000000" pitchFamily="2" charset="0"/>
                          <a:ea typeface="+mn-ea"/>
                          <a:cs typeface="+mn-cs"/>
                        </a:rPr>
                      </a:br>
                      <a:r>
                        <a:rPr lang="fr-FR" sz="1200" b="0" i="0" kern="1200" dirty="0">
                          <a:solidFill>
                            <a:schemeClr val="bg1"/>
                          </a:solidFill>
                          <a:effectLst/>
                          <a:latin typeface="Montserrat Light" panose="00000400000000000000" pitchFamily="2" charset="0"/>
                          <a:ea typeface="+mn-ea"/>
                          <a:cs typeface="+mn-cs"/>
                        </a:rPr>
                        <a:t>trois fromage, salade, beurre</a:t>
                      </a:r>
                    </a:p>
                  </a:txBody>
                  <a:tcPr marL="58652" marR="58652" marT="29326" marB="29326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1400" b="1" i="0" kern="1200" dirty="0">
                          <a:solidFill>
                            <a:schemeClr val="bg1"/>
                          </a:solidFill>
                          <a:effectLst/>
                          <a:latin typeface="Montserrat Light" panose="00000400000000000000" pitchFamily="2" charset="0"/>
                          <a:ea typeface="+mn-ea"/>
                          <a:cs typeface="+mn-cs"/>
                        </a:rPr>
                        <a:t>3,20 €</a:t>
                      </a:r>
                    </a:p>
                  </a:txBody>
                  <a:tcPr marL="58652" marR="58652" marT="29326" marB="29326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45776204"/>
                  </a:ext>
                </a:extLst>
              </a:tr>
              <a:tr h="677881">
                <a:tc vMerge="1">
                  <a:txBody>
                    <a:bodyPr/>
                    <a:lstStyle/>
                    <a:p>
                      <a:endParaRPr lang="fr-FR" sz="1800" b="0" dirty="0">
                        <a:solidFill>
                          <a:schemeClr val="bg1"/>
                        </a:solidFill>
                        <a:latin typeface="Montserrat Light" panose="00000400000000000000" pitchFamily="2" charset="0"/>
                      </a:endParaRPr>
                    </a:p>
                  </a:txBody>
                  <a:tcPr marL="58652" marR="58652" marT="29326" marB="29326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sz="1600" b="1" i="0" kern="1200" dirty="0">
                          <a:solidFill>
                            <a:schemeClr val="bg1"/>
                          </a:solidFill>
                          <a:effectLst/>
                          <a:latin typeface="Montserrat" panose="00000500000000000000" pitchFamily="2" charset="0"/>
                          <a:ea typeface="+mn-ea"/>
                          <a:cs typeface="+mn-cs"/>
                        </a:rPr>
                        <a:t>Salades </a:t>
                      </a:r>
                      <a:endParaRPr lang="fr-FR" sz="1600" b="1" i="0" kern="1200" dirty="0">
                        <a:solidFill>
                          <a:schemeClr val="bg1"/>
                        </a:solidFill>
                        <a:effectLst/>
                        <a:latin typeface="Montserrat Light" panose="00000400000000000000" pitchFamily="2" charset="0"/>
                        <a:ea typeface="+mn-ea"/>
                        <a:cs typeface="+mn-cs"/>
                      </a:endParaRPr>
                    </a:p>
                    <a:p>
                      <a:r>
                        <a:rPr lang="fr-FR" sz="1200" b="0" i="0" kern="1200" dirty="0">
                          <a:solidFill>
                            <a:schemeClr val="bg1"/>
                          </a:solidFill>
                          <a:effectLst/>
                          <a:latin typeface="Montserrat Light" panose="00000400000000000000" pitchFamily="2" charset="0"/>
                          <a:ea typeface="+mn-ea"/>
                          <a:cs typeface="+mn-cs"/>
                        </a:rPr>
                        <a:t>Macédoine de légumes</a:t>
                      </a:r>
                    </a:p>
                    <a:p>
                      <a:r>
                        <a:rPr lang="fr-FR" sz="1200" b="1" i="0" kern="1200" dirty="0">
                          <a:solidFill>
                            <a:schemeClr val="bg1"/>
                          </a:solidFill>
                          <a:effectLst/>
                          <a:latin typeface="Montserrat Light" panose="00000400000000000000" pitchFamily="2" charset="0"/>
                          <a:ea typeface="+mn-ea"/>
                          <a:cs typeface="+mn-cs"/>
                        </a:rPr>
                        <a:t>Salade pomme de terre œuf dur</a:t>
                      </a:r>
                    </a:p>
                  </a:txBody>
                  <a:tcPr marL="58652" marR="58652" marT="29326" marB="29326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fr-FR" sz="1400" b="1" i="0" kern="1200" dirty="0">
                        <a:solidFill>
                          <a:schemeClr val="bg1"/>
                        </a:solidFill>
                        <a:effectLst/>
                        <a:latin typeface="Montserrat Light" panose="00000400000000000000" pitchFamily="2" charset="0"/>
                        <a:ea typeface="+mn-ea"/>
                        <a:cs typeface="+mn-cs"/>
                      </a:endParaRPr>
                    </a:p>
                    <a:p>
                      <a:pPr algn="r"/>
                      <a:r>
                        <a:rPr lang="fr-FR" sz="1400" b="1" i="0" kern="1200" dirty="0">
                          <a:solidFill>
                            <a:schemeClr val="bg1"/>
                          </a:solidFill>
                          <a:effectLst/>
                          <a:latin typeface="Montserrat Light" panose="00000400000000000000" pitchFamily="2" charset="0"/>
                          <a:ea typeface="+mn-ea"/>
                          <a:cs typeface="+mn-cs"/>
                        </a:rPr>
                        <a:t>2,90€</a:t>
                      </a:r>
                    </a:p>
                    <a:p>
                      <a:pPr algn="r"/>
                      <a:r>
                        <a:rPr lang="fr-FR" sz="1400" b="1" i="0" kern="1200" dirty="0">
                          <a:solidFill>
                            <a:schemeClr val="bg1"/>
                          </a:solidFill>
                          <a:effectLst/>
                          <a:latin typeface="Montserrat Light" panose="00000400000000000000" pitchFamily="2" charset="0"/>
                          <a:ea typeface="+mn-ea"/>
                          <a:cs typeface="+mn-cs"/>
                        </a:rPr>
                        <a:t>2,30 €</a:t>
                      </a:r>
                    </a:p>
                  </a:txBody>
                  <a:tcPr marL="58652" marR="58652" marT="29326" marB="29326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91038043"/>
                  </a:ext>
                </a:extLst>
              </a:tr>
              <a:tr h="586871">
                <a:tc rowSpan="3">
                  <a:txBody>
                    <a:bodyPr/>
                    <a:lstStyle/>
                    <a:p>
                      <a:r>
                        <a:rPr lang="fr-FR" sz="1600" b="1" dirty="0">
                          <a:solidFill>
                            <a:schemeClr val="bg1"/>
                          </a:solidFill>
                          <a:latin typeface="Montserrat" panose="00000500000000000000" pitchFamily="2" charset="0"/>
                        </a:rPr>
                        <a:t>JEUDI</a:t>
                      </a:r>
                    </a:p>
                  </a:txBody>
                  <a:tcPr marL="58652" marR="58652" marT="29326" marB="29326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sz="1600" b="1" i="0" kern="1200" dirty="0">
                          <a:solidFill>
                            <a:schemeClr val="bg1"/>
                          </a:solidFill>
                          <a:effectLst/>
                          <a:latin typeface="Montserrat" panose="00000500000000000000" pitchFamily="2" charset="0"/>
                          <a:ea typeface="+mn-ea"/>
                          <a:cs typeface="+mn-cs"/>
                        </a:rPr>
                        <a:t>Panini hot dog /panini fromage</a:t>
                      </a:r>
                      <a:br>
                        <a:rPr lang="fr-FR" sz="1600" b="1" i="0" kern="1200" dirty="0">
                          <a:solidFill>
                            <a:schemeClr val="bg1"/>
                          </a:solidFill>
                          <a:effectLst/>
                          <a:latin typeface="Montserrat" panose="00000500000000000000" pitchFamily="2" charset="0"/>
                          <a:ea typeface="+mn-ea"/>
                          <a:cs typeface="+mn-cs"/>
                        </a:rPr>
                      </a:br>
                      <a:r>
                        <a:rPr lang="fr-FR" sz="1600" b="0" i="0" kern="1200" dirty="0">
                          <a:solidFill>
                            <a:schemeClr val="bg1"/>
                          </a:solidFill>
                          <a:effectLst/>
                          <a:latin typeface="Montserrat" panose="00000500000000000000" pitchFamily="2" charset="0"/>
                          <a:ea typeface="+mn-ea"/>
                          <a:cs typeface="+mn-cs"/>
                        </a:rPr>
                        <a:t>saucisse, ketchup, mozzarelle</a:t>
                      </a:r>
                    </a:p>
                  </a:txBody>
                  <a:tcPr marL="58652" marR="58652" marT="29326" marB="29326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1400" b="1" i="0" kern="1200" dirty="0">
                          <a:solidFill>
                            <a:schemeClr val="bg1"/>
                          </a:solidFill>
                          <a:effectLst/>
                          <a:latin typeface="Montserrat Light" panose="00000400000000000000" pitchFamily="2" charset="0"/>
                          <a:ea typeface="+mn-ea"/>
                          <a:cs typeface="+mn-cs"/>
                        </a:rPr>
                        <a:t>3,60€</a:t>
                      </a:r>
                    </a:p>
                  </a:txBody>
                  <a:tcPr marL="58652" marR="58652" marT="29326" marB="29326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42323056"/>
                  </a:ext>
                </a:extLst>
              </a:tr>
              <a:tr h="530029">
                <a:tc vMerge="1">
                  <a:txBody>
                    <a:bodyPr/>
                    <a:lstStyle/>
                    <a:p>
                      <a:endParaRPr lang="fr-FR" sz="1800" dirty="0"/>
                    </a:p>
                  </a:txBody>
                  <a:tcPr marL="58652" marR="58652" marT="29326" marB="29326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sz="1600" b="1" i="0" kern="1200" dirty="0">
                          <a:solidFill>
                            <a:schemeClr val="bg1"/>
                          </a:solidFill>
                          <a:effectLst/>
                          <a:latin typeface="Montserrat" panose="00000500000000000000" pitchFamily="2" charset="0"/>
                          <a:ea typeface="+mn-ea"/>
                          <a:cs typeface="+mn-cs"/>
                        </a:rPr>
                        <a:t>Sandwich crudité</a:t>
                      </a:r>
                      <a:br>
                        <a:rPr lang="fr-FR" sz="1600" b="1" i="0" kern="1200" dirty="0">
                          <a:solidFill>
                            <a:schemeClr val="bg1"/>
                          </a:solidFill>
                          <a:effectLst/>
                          <a:latin typeface="Montserrat Light" panose="00000400000000000000" pitchFamily="2" charset="0"/>
                          <a:ea typeface="+mn-ea"/>
                          <a:cs typeface="+mn-cs"/>
                        </a:rPr>
                      </a:br>
                      <a:r>
                        <a:rPr lang="fr-FR" sz="1600" b="0" i="0" kern="1200" dirty="0">
                          <a:solidFill>
                            <a:schemeClr val="bg1"/>
                          </a:solidFill>
                          <a:effectLst/>
                          <a:latin typeface="Montserrat Light" panose="00000400000000000000" pitchFamily="2" charset="0"/>
                          <a:ea typeface="+mn-ea"/>
                          <a:cs typeface="+mn-cs"/>
                        </a:rPr>
                        <a:t>légumes de saison</a:t>
                      </a:r>
                      <a:endParaRPr lang="fr-FR" sz="1200" b="0" i="0" kern="1200" dirty="0">
                        <a:solidFill>
                          <a:schemeClr val="bg1"/>
                        </a:solidFill>
                        <a:effectLst/>
                        <a:latin typeface="Montserrat Light" panose="00000400000000000000" pitchFamily="2" charset="0"/>
                        <a:ea typeface="+mn-ea"/>
                        <a:cs typeface="+mn-cs"/>
                      </a:endParaRPr>
                    </a:p>
                  </a:txBody>
                  <a:tcPr marL="58652" marR="58652" marT="29326" marB="29326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1400" b="1" i="0" kern="1200" dirty="0">
                          <a:solidFill>
                            <a:schemeClr val="bg1"/>
                          </a:solidFill>
                          <a:effectLst/>
                          <a:latin typeface="Montserrat Light" panose="00000400000000000000" pitchFamily="2" charset="0"/>
                          <a:ea typeface="+mn-ea"/>
                          <a:cs typeface="+mn-cs"/>
                        </a:rPr>
                        <a:t>3,20€</a:t>
                      </a:r>
                    </a:p>
                  </a:txBody>
                  <a:tcPr marL="58652" marR="58652" marT="29326" marB="29326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41651665"/>
                  </a:ext>
                </a:extLst>
              </a:tr>
              <a:tr h="677881">
                <a:tc vMerge="1">
                  <a:txBody>
                    <a:bodyPr/>
                    <a:lstStyle/>
                    <a:p>
                      <a:endParaRPr lang="fr-FR" sz="1800" dirty="0"/>
                    </a:p>
                  </a:txBody>
                  <a:tcPr marL="58652" marR="58652" marT="29326" marB="29326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b="1" i="0" kern="1200" dirty="0">
                          <a:solidFill>
                            <a:schemeClr val="bg1"/>
                          </a:solidFill>
                          <a:effectLst/>
                          <a:latin typeface="Montserrat" panose="00000500000000000000" pitchFamily="2" charset="0"/>
                          <a:ea typeface="+mn-ea"/>
                          <a:cs typeface="+mn-cs"/>
                        </a:rPr>
                        <a:t>Salades </a:t>
                      </a:r>
                      <a:br>
                        <a:rPr lang="fr-FR" sz="1600" b="1" i="0" kern="1200" dirty="0">
                          <a:solidFill>
                            <a:schemeClr val="bg1"/>
                          </a:solidFill>
                          <a:effectLst/>
                          <a:latin typeface="Montserrat Light" panose="00000400000000000000" pitchFamily="2" charset="0"/>
                          <a:ea typeface="+mn-ea"/>
                          <a:cs typeface="+mn-cs"/>
                        </a:rPr>
                      </a:br>
                      <a:r>
                        <a:rPr lang="fr-FR" sz="1200" b="0" i="0" kern="1200" dirty="0">
                          <a:solidFill>
                            <a:schemeClr val="bg1"/>
                          </a:solidFill>
                          <a:effectLst/>
                          <a:latin typeface="Montserrat Light" panose="00000400000000000000" pitchFamily="2" charset="0"/>
                          <a:ea typeface="+mn-ea"/>
                          <a:cs typeface="+mn-cs"/>
                        </a:rPr>
                        <a:t>salade verte au croutons</a:t>
                      </a: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0" i="0" kern="1200" dirty="0">
                          <a:solidFill>
                            <a:schemeClr val="bg1"/>
                          </a:solidFill>
                          <a:effectLst/>
                          <a:latin typeface="Montserrat Light" panose="00000400000000000000" pitchFamily="2" charset="0"/>
                          <a:ea typeface="+mn-ea"/>
                          <a:cs typeface="+mn-cs"/>
                        </a:rPr>
                        <a:t>Fraicheur mais artichaut</a:t>
                      </a:r>
                    </a:p>
                  </a:txBody>
                  <a:tcPr marL="58652" marR="58652" marT="29326" marB="29326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fr-FR" sz="1400" b="1" i="0" kern="1200" dirty="0">
                        <a:solidFill>
                          <a:schemeClr val="bg1"/>
                        </a:solidFill>
                        <a:effectLst/>
                        <a:latin typeface="Montserrat Light" panose="00000400000000000000" pitchFamily="2" charset="0"/>
                        <a:ea typeface="+mn-ea"/>
                        <a:cs typeface="+mn-cs"/>
                      </a:endParaRPr>
                    </a:p>
                    <a:p>
                      <a:pPr algn="r"/>
                      <a:r>
                        <a:rPr lang="fr-FR" sz="1400" b="1" i="0" kern="1200" dirty="0">
                          <a:solidFill>
                            <a:schemeClr val="bg1"/>
                          </a:solidFill>
                          <a:effectLst/>
                          <a:latin typeface="Montserrat Light" panose="00000400000000000000" pitchFamily="2" charset="0"/>
                          <a:ea typeface="+mn-ea"/>
                          <a:cs typeface="+mn-cs"/>
                        </a:rPr>
                        <a:t>2,90€</a:t>
                      </a:r>
                    </a:p>
                    <a:p>
                      <a:pPr algn="r"/>
                      <a:r>
                        <a:rPr lang="fr-FR" sz="1400" b="1" i="0" kern="1200" dirty="0">
                          <a:solidFill>
                            <a:schemeClr val="bg1"/>
                          </a:solidFill>
                          <a:effectLst/>
                          <a:latin typeface="Montserrat Light" panose="00000400000000000000" pitchFamily="2" charset="0"/>
                          <a:ea typeface="+mn-ea"/>
                          <a:cs typeface="+mn-cs"/>
                        </a:rPr>
                        <a:t>2,30€</a:t>
                      </a:r>
                    </a:p>
                  </a:txBody>
                  <a:tcPr marL="58652" marR="58652" marT="29326" marB="29326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13064978"/>
                  </a:ext>
                </a:extLst>
              </a:tr>
              <a:tr h="530029">
                <a:tc rowSpan="3">
                  <a:txBody>
                    <a:bodyPr/>
                    <a:lstStyle/>
                    <a:p>
                      <a:r>
                        <a:rPr lang="fr-FR" sz="1600" b="1" dirty="0">
                          <a:solidFill>
                            <a:schemeClr val="bg1"/>
                          </a:solidFill>
                          <a:latin typeface="Montserrat" panose="00000500000000000000" pitchFamily="2" charset="0"/>
                        </a:rPr>
                        <a:t>VENDREDI</a:t>
                      </a:r>
                    </a:p>
                  </a:txBody>
                  <a:tcPr marL="58652" marR="58652" marT="29326" marB="29326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sz="1600" b="1" i="0" kern="1200" dirty="0">
                          <a:solidFill>
                            <a:schemeClr val="bg1"/>
                          </a:solidFill>
                          <a:effectLst/>
                          <a:latin typeface="Montserrat" panose="00000500000000000000" pitchFamily="2" charset="0"/>
                          <a:ea typeface="+mn-ea"/>
                          <a:cs typeface="+mn-cs"/>
                        </a:rPr>
                        <a:t>Panini poulet/panini fromage</a:t>
                      </a:r>
                      <a:br>
                        <a:rPr lang="fr-FR" sz="1600" b="1" i="0" kern="1200" dirty="0">
                          <a:solidFill>
                            <a:schemeClr val="bg1"/>
                          </a:solidFill>
                          <a:effectLst/>
                          <a:latin typeface="Montserrat" panose="00000500000000000000" pitchFamily="2" charset="0"/>
                          <a:ea typeface="+mn-ea"/>
                          <a:cs typeface="+mn-cs"/>
                        </a:rPr>
                      </a:br>
                      <a:r>
                        <a:rPr lang="fr-FR" sz="1600" b="0" i="0" kern="1200" dirty="0">
                          <a:solidFill>
                            <a:schemeClr val="bg1"/>
                          </a:solidFill>
                          <a:effectLst/>
                          <a:latin typeface="Montserrat" panose="00000500000000000000" pitchFamily="2" charset="0"/>
                          <a:ea typeface="+mn-ea"/>
                          <a:cs typeface="+mn-cs"/>
                        </a:rPr>
                        <a:t>poulet rôti, ketchup, mozzarella</a:t>
                      </a:r>
                      <a:endParaRPr lang="fr-FR" sz="1200" b="0" i="0" kern="1200" dirty="0">
                        <a:solidFill>
                          <a:schemeClr val="bg1"/>
                        </a:solidFill>
                        <a:effectLst/>
                        <a:latin typeface="Montserrat Light" panose="00000400000000000000" pitchFamily="2" charset="0"/>
                        <a:ea typeface="+mn-ea"/>
                        <a:cs typeface="+mn-cs"/>
                      </a:endParaRPr>
                    </a:p>
                  </a:txBody>
                  <a:tcPr marL="58652" marR="58652" marT="29326" marB="29326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1400" b="1" i="0" kern="1200" dirty="0">
                          <a:solidFill>
                            <a:schemeClr val="bg1"/>
                          </a:solidFill>
                          <a:effectLst/>
                          <a:latin typeface="Montserrat Light" panose="00000400000000000000" pitchFamily="2" charset="0"/>
                          <a:ea typeface="+mn-ea"/>
                          <a:cs typeface="+mn-cs"/>
                        </a:rPr>
                        <a:t>3,60€</a:t>
                      </a:r>
                    </a:p>
                  </a:txBody>
                  <a:tcPr marL="58652" marR="58652" marT="29326" marB="29326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92954290"/>
                  </a:ext>
                </a:extLst>
              </a:tr>
              <a:tr h="478410">
                <a:tc vMerge="1">
                  <a:txBody>
                    <a:bodyPr/>
                    <a:lstStyle/>
                    <a:p>
                      <a:endParaRPr lang="fr-FR" sz="1800" dirty="0"/>
                    </a:p>
                  </a:txBody>
                  <a:tcPr marL="58652" marR="58652" marT="29326" marB="2932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sz="1600" b="1" i="0" kern="1200" dirty="0">
                          <a:solidFill>
                            <a:schemeClr val="bg1"/>
                          </a:solidFill>
                          <a:effectLst/>
                          <a:latin typeface="Montserrat" panose="00000500000000000000" pitchFamily="2" charset="0"/>
                          <a:ea typeface="+mn-ea"/>
                          <a:cs typeface="+mn-cs"/>
                        </a:rPr>
                        <a:t>Sandwich cervelas</a:t>
                      </a:r>
                      <a:br>
                        <a:rPr lang="fr-FR" sz="1600" b="1" i="0" kern="1200" dirty="0">
                          <a:solidFill>
                            <a:schemeClr val="bg1"/>
                          </a:solidFill>
                          <a:effectLst/>
                          <a:latin typeface="Montserrat Light" panose="00000400000000000000" pitchFamily="2" charset="0"/>
                          <a:ea typeface="+mn-ea"/>
                          <a:cs typeface="+mn-cs"/>
                        </a:rPr>
                      </a:br>
                      <a:r>
                        <a:rPr lang="fr-FR" sz="1200" b="0" i="0" kern="1200" dirty="0" err="1">
                          <a:solidFill>
                            <a:schemeClr val="bg1"/>
                          </a:solidFill>
                          <a:effectLst/>
                          <a:latin typeface="Montserrat Light" panose="00000400000000000000" pitchFamily="2" charset="0"/>
                          <a:ea typeface="+mn-ea"/>
                          <a:cs typeface="+mn-cs"/>
                        </a:rPr>
                        <a:t>cervelas</a:t>
                      </a:r>
                      <a:r>
                        <a:rPr lang="fr-FR" sz="1200" b="0" i="0" kern="1200" dirty="0">
                          <a:solidFill>
                            <a:schemeClr val="bg1"/>
                          </a:solidFill>
                          <a:effectLst/>
                          <a:latin typeface="Montserrat Light" panose="00000400000000000000" pitchFamily="2" charset="0"/>
                          <a:ea typeface="+mn-ea"/>
                          <a:cs typeface="+mn-cs"/>
                        </a:rPr>
                        <a:t>, beurre, salade</a:t>
                      </a:r>
                    </a:p>
                  </a:txBody>
                  <a:tcPr marL="58652" marR="58652" marT="29326" marB="29326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1400" b="1" i="0" kern="1200" dirty="0">
                          <a:solidFill>
                            <a:schemeClr val="bg1"/>
                          </a:solidFill>
                          <a:effectLst/>
                          <a:latin typeface="Montserrat Light" panose="00000400000000000000" pitchFamily="2" charset="0"/>
                          <a:ea typeface="+mn-ea"/>
                          <a:cs typeface="+mn-cs"/>
                        </a:rPr>
                        <a:t>3,20€</a:t>
                      </a:r>
                    </a:p>
                  </a:txBody>
                  <a:tcPr marL="58652" marR="58652" marT="29326" marB="29326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36565027"/>
                  </a:ext>
                </a:extLst>
              </a:tr>
              <a:tr h="838732">
                <a:tc vMerge="1">
                  <a:txBody>
                    <a:bodyPr/>
                    <a:lstStyle/>
                    <a:p>
                      <a:endParaRPr lang="fr-FR" sz="1800" dirty="0"/>
                    </a:p>
                  </a:txBody>
                  <a:tcPr marL="58652" marR="58652" marT="29326" marB="2932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b="1" i="0" kern="1200" dirty="0">
                          <a:solidFill>
                            <a:schemeClr val="bg1"/>
                          </a:solidFill>
                          <a:effectLst/>
                          <a:latin typeface="Montserrat" panose="00000500000000000000" pitchFamily="2" charset="0"/>
                          <a:ea typeface="+mn-ea"/>
                          <a:cs typeface="+mn-cs"/>
                        </a:rPr>
                        <a:t>Salades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0" i="0" kern="1200" dirty="0">
                          <a:solidFill>
                            <a:schemeClr val="bg1"/>
                          </a:solidFill>
                          <a:effectLst/>
                          <a:latin typeface="Montserrat" panose="00000500000000000000" pitchFamily="2" charset="0"/>
                          <a:ea typeface="+mn-ea"/>
                          <a:cs typeface="+mn-cs"/>
                        </a:rPr>
                        <a:t>Courgettes râpées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0" i="0" kern="1200" dirty="0">
                          <a:solidFill>
                            <a:schemeClr val="bg1"/>
                          </a:solidFill>
                          <a:effectLst/>
                          <a:latin typeface="Montserrat Light" panose="00000400000000000000" pitchFamily="2" charset="0"/>
                          <a:ea typeface="+mn-ea"/>
                          <a:cs typeface="+mn-cs"/>
                        </a:rPr>
                        <a:t>Salade </a:t>
                      </a:r>
                      <a:r>
                        <a:rPr lang="fr-FR" sz="1200" b="0" i="0" kern="1200">
                          <a:solidFill>
                            <a:schemeClr val="bg1"/>
                          </a:solidFill>
                          <a:effectLst/>
                          <a:latin typeface="Montserrat Light" panose="00000400000000000000" pitchFamily="2" charset="0"/>
                          <a:ea typeface="+mn-ea"/>
                          <a:cs typeface="+mn-cs"/>
                        </a:rPr>
                        <a:t>de blé</a:t>
                      </a:r>
                      <a:br>
                        <a:rPr lang="fr-FR" sz="1600" b="1" i="0" kern="1200" dirty="0">
                          <a:solidFill>
                            <a:schemeClr val="bg1"/>
                          </a:solidFill>
                          <a:effectLst/>
                          <a:latin typeface="Montserrat Light" panose="00000400000000000000" pitchFamily="2" charset="0"/>
                          <a:ea typeface="+mn-ea"/>
                          <a:cs typeface="+mn-cs"/>
                        </a:rPr>
                      </a:br>
                      <a:endParaRPr lang="fr-FR" sz="1200" b="0" i="0" kern="1200" dirty="0">
                        <a:solidFill>
                          <a:schemeClr val="bg1"/>
                        </a:solidFill>
                        <a:effectLst/>
                        <a:latin typeface="Montserrat Light" panose="00000400000000000000" pitchFamily="2" charset="0"/>
                        <a:ea typeface="+mn-ea"/>
                        <a:cs typeface="+mn-cs"/>
                      </a:endParaRPr>
                    </a:p>
                  </a:txBody>
                  <a:tcPr marL="58652" marR="58652" marT="29326" marB="29326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1400" b="1" i="0" kern="1200" dirty="0">
                          <a:solidFill>
                            <a:schemeClr val="bg1"/>
                          </a:solidFill>
                          <a:effectLst/>
                          <a:latin typeface="Montserrat Light" panose="00000400000000000000" pitchFamily="2" charset="0"/>
                          <a:ea typeface="+mn-ea"/>
                          <a:cs typeface="+mn-cs"/>
                        </a:rPr>
                        <a:t>2,90€</a:t>
                      </a:r>
                    </a:p>
                    <a:p>
                      <a:pPr algn="r"/>
                      <a:r>
                        <a:rPr lang="fr-FR" sz="1400" b="1" i="0" kern="1200" dirty="0">
                          <a:solidFill>
                            <a:schemeClr val="bg1"/>
                          </a:solidFill>
                          <a:effectLst/>
                          <a:latin typeface="Montserrat Light" panose="00000400000000000000" pitchFamily="2" charset="0"/>
                          <a:ea typeface="+mn-ea"/>
                          <a:cs typeface="+mn-cs"/>
                        </a:rPr>
                        <a:t>2,30€</a:t>
                      </a:r>
                    </a:p>
                  </a:txBody>
                  <a:tcPr marL="58652" marR="58652" marT="29326" marB="29326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9875286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56943752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Thème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dfb97197-8593-4463-b8b7-0c26acf9a968">
      <Terms xmlns="http://schemas.microsoft.com/office/infopath/2007/PartnerControls"/>
    </lcf76f155ced4ddcb4097134ff3c332f>
    <TaxCatchAll xmlns="88e94879-e55b-4163-9513-420b0ad3ab3f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C49BB5A5358EB4DA8B599428055A65B" ma:contentTypeVersion="17" ma:contentTypeDescription="Create a new document." ma:contentTypeScope="" ma:versionID="6a9077b8bcaf6d711d8ea61279045f5c">
  <xsd:schema xmlns:xsd="http://www.w3.org/2001/XMLSchema" xmlns:xs="http://www.w3.org/2001/XMLSchema" xmlns:p="http://schemas.microsoft.com/office/2006/metadata/properties" xmlns:ns2="dfb97197-8593-4463-b8b7-0c26acf9a968" xmlns:ns3="88e94879-e55b-4163-9513-420b0ad3ab3f" targetNamespace="http://schemas.microsoft.com/office/2006/metadata/properties" ma:root="true" ma:fieldsID="0d1ce8c0a13aef7a2bda3ec0339be788" ns2:_="" ns3:_="">
    <xsd:import namespace="dfb97197-8593-4463-b8b7-0c26acf9a968"/>
    <xsd:import namespace="88e94879-e55b-4163-9513-420b0ad3ab3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DateTaken" minOccurs="0"/>
                <xsd:element ref="ns2:MediaLengthInSeconds" minOccurs="0"/>
                <xsd:element ref="ns3:SharedWithUsers" minOccurs="0"/>
                <xsd:element ref="ns3:SharedWithDetails" minOccurs="0"/>
                <xsd:element ref="ns2:MediaServiceSearchProperties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fb97197-8593-4463-b8b7-0c26acf9a96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2" nillable="true" ma:taxonomy="true" ma:internalName="lcf76f155ced4ddcb4097134ff3c332f" ma:taxonomyFieldName="MediaServiceImageTags" ma:displayName="Image Tags" ma:readOnly="false" ma:fieldId="{5cf76f15-5ced-4ddc-b409-7134ff3c332f}" ma:taxonomyMulti="true" ma:sspId="912e36a2-49b7-4b00-ba12-1750025de1a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7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2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2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3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8e94879-e55b-4163-9513-420b0ad3ab3f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7ab3fa1a-9ccc-4bd4-961b-9fcf63aeb61f}" ma:internalName="TaxCatchAll" ma:showField="CatchAllData" ma:web="88e94879-e55b-4163-9513-420b0ad3ab3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5930BB07-6DF5-4C2A-9431-3B5C28180C7E}">
  <ds:schemaRefs>
    <ds:schemaRef ds:uri="http://purl.org/dc/terms/"/>
    <ds:schemaRef ds:uri="http://purl.org/dc/elements/1.1/"/>
    <ds:schemaRef ds:uri="http://purl.org/dc/dcmitype/"/>
    <ds:schemaRef ds:uri="http://schemas.microsoft.com/office/2006/metadata/properties"/>
    <ds:schemaRef ds:uri="http://schemas.microsoft.com/office/2006/documentManagement/types"/>
    <ds:schemaRef ds:uri="dfb97197-8593-4463-b8b7-0c26acf9a968"/>
    <ds:schemaRef ds:uri="http://schemas.openxmlformats.org/package/2006/metadata/core-properties"/>
    <ds:schemaRef ds:uri="http://schemas.microsoft.com/office/infopath/2007/PartnerControls"/>
    <ds:schemaRef ds:uri="88e94879-e55b-4163-9513-420b0ad3ab3f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658EFE0D-F83C-4FCF-9323-2DCA334996B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ADB20FE9-6DD1-4834-80BF-BBDC537BCF8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fb97197-8593-4463-b8b7-0c26acf9a968"/>
    <ds:schemaRef ds:uri="88e94879-e55b-4163-9513-420b0ad3ab3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610</TotalTime>
  <Words>165</Words>
  <Application>Microsoft Office PowerPoint</Application>
  <PresentationFormat>Format A4 (210 x 297 mm)</PresentationFormat>
  <Paragraphs>44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7" baseType="lpstr">
      <vt:lpstr>Aptos</vt:lpstr>
      <vt:lpstr>Arial</vt:lpstr>
      <vt:lpstr>Caveat</vt:lpstr>
      <vt:lpstr>Montserrat</vt:lpstr>
      <vt:lpstr>Montserrat Light</vt:lpstr>
      <vt:lpstr>Thème Office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Thierry CARETTE</dc:creator>
  <cp:lastModifiedBy>Sebastien SIREAU</cp:lastModifiedBy>
  <cp:revision>87</cp:revision>
  <cp:lastPrinted>2026-05-27T06:53:09Z</cp:lastPrinted>
  <dcterms:created xsi:type="dcterms:W3CDTF">2025-09-24T15:22:50Z</dcterms:created>
  <dcterms:modified xsi:type="dcterms:W3CDTF">2026-05-27T06:54:39Z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ediaServiceImageTags">
    <vt:lpwstr/>
  </property>
  <property fmtid="{D5CDD505-2E9C-101B-9397-08002B2CF9AE}" pid="3" name="ContentTypeId">
    <vt:lpwstr>0x0101004C49BB5A5358EB4DA8B599428055A65B</vt:lpwstr>
  </property>
</Properties>
</file>